
<file path=[Content_Types].xml><?xml version="1.0" encoding="utf-8"?>
<Types xmlns="http://schemas.openxmlformats.org/package/2006/content-types">
  <Default Extension="xml" ContentType="application/xml"/>
  <Default Extension="wmv" ContentType="video/unknown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6"/>
  </p:notesMasterIdLst>
  <p:sldIdLst>
    <p:sldId id="333" r:id="rId3"/>
    <p:sldId id="334" r:id="rId4"/>
    <p:sldId id="337" r:id="rId5"/>
    <p:sldId id="335" r:id="rId6"/>
    <p:sldId id="307" r:id="rId7"/>
    <p:sldId id="308" r:id="rId8"/>
    <p:sldId id="309" r:id="rId9"/>
    <p:sldId id="310" r:id="rId10"/>
    <p:sldId id="304" r:id="rId11"/>
    <p:sldId id="305" r:id="rId12"/>
    <p:sldId id="306" r:id="rId13"/>
    <p:sldId id="311" r:id="rId14"/>
    <p:sldId id="312" r:id="rId15"/>
    <p:sldId id="315" r:id="rId16"/>
    <p:sldId id="340" r:id="rId17"/>
    <p:sldId id="313" r:id="rId18"/>
    <p:sldId id="314" r:id="rId19"/>
    <p:sldId id="316" r:id="rId20"/>
    <p:sldId id="317" r:id="rId21"/>
    <p:sldId id="318" r:id="rId22"/>
    <p:sldId id="319" r:id="rId23"/>
    <p:sldId id="320" r:id="rId24"/>
    <p:sldId id="341" r:id="rId25"/>
    <p:sldId id="322" r:id="rId26"/>
    <p:sldId id="323" r:id="rId27"/>
    <p:sldId id="325" r:id="rId28"/>
    <p:sldId id="324" r:id="rId29"/>
    <p:sldId id="327" r:id="rId30"/>
    <p:sldId id="328" r:id="rId31"/>
    <p:sldId id="329" r:id="rId32"/>
    <p:sldId id="330" r:id="rId33"/>
    <p:sldId id="331" r:id="rId34"/>
    <p:sldId id="338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66FF66"/>
    <a:srgbClr val="00FF00"/>
    <a:srgbClr val="FF66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24" autoAdjust="0"/>
    <p:restoredTop sz="99708" autoAdjust="0"/>
  </p:normalViewPr>
  <p:slideViewPr>
    <p:cSldViewPr showGuides="1">
      <p:cViewPr>
        <p:scale>
          <a:sx n="112" d="100"/>
          <a:sy n="112" d="100"/>
        </p:scale>
        <p:origin x="-280" y="-128"/>
      </p:cViewPr>
      <p:guideLst>
        <p:guide orient="horz" pos="2160"/>
        <p:guide pos="2880"/>
        <p:guide pos="144"/>
        <p:guide pos="5616"/>
      </p:guideLst>
    </p:cSldViewPr>
  </p:slideViewPr>
  <p:outlineViewPr>
    <p:cViewPr>
      <p:scale>
        <a:sx n="33" d="100"/>
        <a:sy n="33" d="100"/>
      </p:scale>
      <p:origin x="0" y="141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7" d="100"/>
        <a:sy n="13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Лист1!$B$7</c:f>
              <c:strCache>
                <c:ptCount val="1"/>
                <c:pt idx="0">
                  <c:v>Рекомендованное</c:v>
                </c:pt>
              </c:strCache>
            </c:strRef>
          </c:tx>
          <c:invertIfNegative val="0"/>
          <c:cat>
            <c:strRef>
              <c:f>Лист1!$C$6:$E$6</c:f>
              <c:strCache>
                <c:ptCount val="3"/>
                <c:pt idx="0">
                  <c:v>Планирование</c:v>
                </c:pt>
                <c:pt idx="1">
                  <c:v>Создание</c:v>
                </c:pt>
                <c:pt idx="2">
                  <c:v>Эксплуатация</c:v>
                </c:pt>
              </c:strCache>
            </c:strRef>
          </c:cat>
          <c:val>
            <c:numRef>
              <c:f>Лист1!$C$7:$E$7</c:f>
              <c:numCache>
                <c:formatCode>0%</c:formatCode>
                <c:ptCount val="3"/>
                <c:pt idx="0">
                  <c:v>0.5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</c:ser>
        <c:ser>
          <c:idx val="1"/>
          <c:order val="1"/>
          <c:tx>
            <c:strRef>
              <c:f>Лист1!$B$8</c:f>
              <c:strCache>
                <c:ptCount val="1"/>
                <c:pt idx="0">
                  <c:v>Обычное</c:v>
                </c:pt>
              </c:strCache>
            </c:strRef>
          </c:tx>
          <c:invertIfNegative val="0"/>
          <c:cat>
            <c:strRef>
              <c:f>Лист1!$C$6:$E$6</c:f>
              <c:strCache>
                <c:ptCount val="3"/>
                <c:pt idx="0">
                  <c:v>Планирование</c:v>
                </c:pt>
                <c:pt idx="1">
                  <c:v>Создание</c:v>
                </c:pt>
                <c:pt idx="2">
                  <c:v>Эксплуатация</c:v>
                </c:pt>
              </c:strCache>
            </c:strRef>
          </c:cat>
          <c:val>
            <c:numRef>
              <c:f>Лист1!$C$8:$E$8</c:f>
              <c:numCache>
                <c:formatCode>0%</c:formatCode>
                <c:ptCount val="3"/>
                <c:pt idx="0">
                  <c:v>0.05</c:v>
                </c:pt>
                <c:pt idx="1">
                  <c:v>0.7</c:v>
                </c:pt>
                <c:pt idx="2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2120426504"/>
        <c:axId val="-2120423528"/>
        <c:axId val="0"/>
      </c:bar3DChart>
      <c:catAx>
        <c:axId val="-2120426504"/>
        <c:scaling>
          <c:orientation val="minMax"/>
        </c:scaling>
        <c:delete val="0"/>
        <c:axPos val="b"/>
        <c:majorTickMark val="out"/>
        <c:minorTickMark val="none"/>
        <c:tickLblPos val="nextTo"/>
        <c:crossAx val="-2120423528"/>
        <c:crosses val="autoZero"/>
        <c:auto val="1"/>
        <c:lblAlgn val="ctr"/>
        <c:lblOffset val="100"/>
        <c:noMultiLvlLbl val="0"/>
      </c:catAx>
      <c:valAx>
        <c:axId val="-212042352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-21204265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50617724533786"/>
          <c:y val="0.16546979854643"/>
          <c:w val="0.184453329741431"/>
          <c:h val="0.195232453442155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ECFC43-F4E5-2A41-8A69-E3123BB312DB}" type="doc">
      <dgm:prSet loTypeId="urn:microsoft.com/office/officeart/2005/8/layout/hChevron3" loCatId="" qsTypeId="urn:microsoft.com/office/officeart/2005/8/quickstyle/3D4" qsCatId="3D" csTypeId="urn:microsoft.com/office/officeart/2005/8/colors/accent3_4" csCatId="accent3" phldr="1"/>
      <dgm:spPr/>
    </dgm:pt>
    <dgm:pt modelId="{216EF5C8-3708-7042-BDE0-9E8845A135BF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ru-RU" dirty="0" smtClean="0"/>
            <a:t>Диагностика</a:t>
          </a:r>
          <a:endParaRPr lang="ru-RU" dirty="0"/>
        </a:p>
      </dgm:t>
    </dgm:pt>
    <dgm:pt modelId="{AA759420-1313-BD47-BC3D-1DC94281B800}" type="parTrans" cxnId="{C0775ACB-BA79-C84A-8447-85F9772C4AB6}">
      <dgm:prSet/>
      <dgm:spPr/>
      <dgm:t>
        <a:bodyPr/>
        <a:lstStyle/>
        <a:p>
          <a:endParaRPr lang="ru-RU"/>
        </a:p>
      </dgm:t>
    </dgm:pt>
    <dgm:pt modelId="{99568707-194B-E64C-96C8-47F00C7FF0AF}" type="sibTrans" cxnId="{C0775ACB-BA79-C84A-8447-85F9772C4AB6}">
      <dgm:prSet/>
      <dgm:spPr/>
      <dgm:t>
        <a:bodyPr/>
        <a:lstStyle/>
        <a:p>
          <a:endParaRPr lang="ru-RU"/>
        </a:p>
      </dgm:t>
    </dgm:pt>
    <dgm:pt modelId="{F85A45E6-7A54-A946-8C34-050125864D96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/>
            <a:t>Консалтинг (документы)</a:t>
          </a:r>
          <a:endParaRPr lang="ru-RU" dirty="0"/>
        </a:p>
      </dgm:t>
    </dgm:pt>
    <dgm:pt modelId="{059F6A6D-A610-5741-8EC0-2C1C38F9B80E}" type="parTrans" cxnId="{BE3BA414-871B-9C42-8192-845BBD5FD2F9}">
      <dgm:prSet/>
      <dgm:spPr/>
      <dgm:t>
        <a:bodyPr/>
        <a:lstStyle/>
        <a:p>
          <a:endParaRPr lang="ru-RU"/>
        </a:p>
      </dgm:t>
    </dgm:pt>
    <dgm:pt modelId="{E518449A-4165-F44A-B656-4A85910F30A2}" type="sibTrans" cxnId="{BE3BA414-871B-9C42-8192-845BBD5FD2F9}">
      <dgm:prSet/>
      <dgm:spPr/>
      <dgm:t>
        <a:bodyPr/>
        <a:lstStyle/>
        <a:p>
          <a:endParaRPr lang="ru-RU"/>
        </a:p>
      </dgm:t>
    </dgm:pt>
    <dgm:pt modelId="{E81CFD23-FF2A-7E47-A0A3-00385CFBE38D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Автоматизация канцелярии</a:t>
          </a:r>
          <a:endParaRPr lang="ru-RU" dirty="0">
            <a:solidFill>
              <a:srgbClr val="000000"/>
            </a:solidFill>
          </a:endParaRPr>
        </a:p>
      </dgm:t>
    </dgm:pt>
    <dgm:pt modelId="{17F78AF9-258D-CF4B-A0D8-ED4B7EBB1889}" type="parTrans" cxnId="{1119FF10-AD87-5649-86D3-386793E94D7E}">
      <dgm:prSet/>
      <dgm:spPr/>
      <dgm:t>
        <a:bodyPr/>
        <a:lstStyle/>
        <a:p>
          <a:endParaRPr lang="ru-RU"/>
        </a:p>
      </dgm:t>
    </dgm:pt>
    <dgm:pt modelId="{7DF77BB9-FD1E-5945-BAB1-40B12814ED21}" type="sibTrans" cxnId="{1119FF10-AD87-5649-86D3-386793E94D7E}">
      <dgm:prSet/>
      <dgm:spPr/>
      <dgm:t>
        <a:bodyPr/>
        <a:lstStyle/>
        <a:p>
          <a:endParaRPr lang="ru-RU"/>
        </a:p>
      </dgm:t>
    </dgm:pt>
    <dgm:pt modelId="{6904471D-2D7D-B44D-84E4-5AC319E93809}" type="pres">
      <dgm:prSet presAssocID="{87ECFC43-F4E5-2A41-8A69-E3123BB312DB}" presName="Name0" presStyleCnt="0">
        <dgm:presLayoutVars>
          <dgm:dir/>
          <dgm:resizeHandles val="exact"/>
        </dgm:presLayoutVars>
      </dgm:prSet>
      <dgm:spPr/>
    </dgm:pt>
    <dgm:pt modelId="{83B800AA-15F6-354C-9CD8-A87AAC144739}" type="pres">
      <dgm:prSet presAssocID="{216EF5C8-3708-7042-BDE0-9E8845A135BF}" presName="parTxOnly" presStyleLbl="node1" presStyleIdx="0" presStyleCnt="3" custLinFactNeighborX="-572" custLinFactNeighborY="-69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24F12-BB2F-C746-BD97-C2AADCB227F6}" type="pres">
      <dgm:prSet presAssocID="{99568707-194B-E64C-96C8-47F00C7FF0AF}" presName="parSpace" presStyleCnt="0"/>
      <dgm:spPr/>
    </dgm:pt>
    <dgm:pt modelId="{71563CD4-F370-2746-B859-13E280D1C388}" type="pres">
      <dgm:prSet presAssocID="{F85A45E6-7A54-A946-8C34-050125864D96}" presName="parTxOnly" presStyleLbl="node1" presStyleIdx="1" presStyleCnt="3" custLinFactNeighborX="-572" custLinFactNeighborY="-69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CB615-BE2F-8A42-9DFB-C7954F06C0F0}" type="pres">
      <dgm:prSet presAssocID="{E518449A-4165-F44A-B656-4A85910F30A2}" presName="parSpace" presStyleCnt="0"/>
      <dgm:spPr/>
    </dgm:pt>
    <dgm:pt modelId="{E629C35C-B296-C74B-8BEC-80077982EDD8}" type="pres">
      <dgm:prSet presAssocID="{E81CFD23-FF2A-7E47-A0A3-00385CFBE38D}" presName="parTxOnly" presStyleLbl="node1" presStyleIdx="2" presStyleCnt="3" custLinFactNeighborX="-572" custLinFactNeighborY="-69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C0E675-EF2F-48C5-9ED0-B2BF3585C37C}" type="presOf" srcId="{F85A45E6-7A54-A946-8C34-050125864D96}" destId="{71563CD4-F370-2746-B859-13E280D1C388}" srcOrd="0" destOrd="0" presId="urn:microsoft.com/office/officeart/2005/8/layout/hChevron3"/>
    <dgm:cxn modelId="{BE3BA414-871B-9C42-8192-845BBD5FD2F9}" srcId="{87ECFC43-F4E5-2A41-8A69-E3123BB312DB}" destId="{F85A45E6-7A54-A946-8C34-050125864D96}" srcOrd="1" destOrd="0" parTransId="{059F6A6D-A610-5741-8EC0-2C1C38F9B80E}" sibTransId="{E518449A-4165-F44A-B656-4A85910F30A2}"/>
    <dgm:cxn modelId="{C0775ACB-BA79-C84A-8447-85F9772C4AB6}" srcId="{87ECFC43-F4E5-2A41-8A69-E3123BB312DB}" destId="{216EF5C8-3708-7042-BDE0-9E8845A135BF}" srcOrd="0" destOrd="0" parTransId="{AA759420-1313-BD47-BC3D-1DC94281B800}" sibTransId="{99568707-194B-E64C-96C8-47F00C7FF0AF}"/>
    <dgm:cxn modelId="{F9E87D9B-CB4A-40CD-BA2C-5F407D952E99}" type="presOf" srcId="{E81CFD23-FF2A-7E47-A0A3-00385CFBE38D}" destId="{E629C35C-B296-C74B-8BEC-80077982EDD8}" srcOrd="0" destOrd="0" presId="urn:microsoft.com/office/officeart/2005/8/layout/hChevron3"/>
    <dgm:cxn modelId="{BD8238E5-96DB-428C-BA23-DF71060C8C11}" type="presOf" srcId="{216EF5C8-3708-7042-BDE0-9E8845A135BF}" destId="{83B800AA-15F6-354C-9CD8-A87AAC144739}" srcOrd="0" destOrd="0" presId="urn:microsoft.com/office/officeart/2005/8/layout/hChevron3"/>
    <dgm:cxn modelId="{28420936-31B7-4178-9575-49C441ADA904}" type="presOf" srcId="{87ECFC43-F4E5-2A41-8A69-E3123BB312DB}" destId="{6904471D-2D7D-B44D-84E4-5AC319E93809}" srcOrd="0" destOrd="0" presId="urn:microsoft.com/office/officeart/2005/8/layout/hChevron3"/>
    <dgm:cxn modelId="{1119FF10-AD87-5649-86D3-386793E94D7E}" srcId="{87ECFC43-F4E5-2A41-8A69-E3123BB312DB}" destId="{E81CFD23-FF2A-7E47-A0A3-00385CFBE38D}" srcOrd="2" destOrd="0" parTransId="{17F78AF9-258D-CF4B-A0D8-ED4B7EBB1889}" sibTransId="{7DF77BB9-FD1E-5945-BAB1-40B12814ED21}"/>
    <dgm:cxn modelId="{73F169B4-ACAA-42DC-AA39-3399C0783DA9}" type="presParOf" srcId="{6904471D-2D7D-B44D-84E4-5AC319E93809}" destId="{83B800AA-15F6-354C-9CD8-A87AAC144739}" srcOrd="0" destOrd="0" presId="urn:microsoft.com/office/officeart/2005/8/layout/hChevron3"/>
    <dgm:cxn modelId="{81DBEA9C-2FCE-43B1-A822-373C562B44A8}" type="presParOf" srcId="{6904471D-2D7D-B44D-84E4-5AC319E93809}" destId="{5C224F12-BB2F-C746-BD97-C2AADCB227F6}" srcOrd="1" destOrd="0" presId="urn:microsoft.com/office/officeart/2005/8/layout/hChevron3"/>
    <dgm:cxn modelId="{50A9AF8C-32AD-44C1-8E46-5F343C9D6907}" type="presParOf" srcId="{6904471D-2D7D-B44D-84E4-5AC319E93809}" destId="{71563CD4-F370-2746-B859-13E280D1C388}" srcOrd="2" destOrd="0" presId="urn:microsoft.com/office/officeart/2005/8/layout/hChevron3"/>
    <dgm:cxn modelId="{88A3F736-748E-4909-A6C6-1C4DF96A6C72}" type="presParOf" srcId="{6904471D-2D7D-B44D-84E4-5AC319E93809}" destId="{E08CB615-BE2F-8A42-9DFB-C7954F06C0F0}" srcOrd="3" destOrd="0" presId="urn:microsoft.com/office/officeart/2005/8/layout/hChevron3"/>
    <dgm:cxn modelId="{57229BE9-210C-4720-B053-8E83BAB36F98}" type="presParOf" srcId="{6904471D-2D7D-B44D-84E4-5AC319E93809}" destId="{E629C35C-B296-C74B-8BEC-80077982EDD8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ECFC43-F4E5-2A41-8A69-E3123BB312DB}" type="doc">
      <dgm:prSet loTypeId="urn:microsoft.com/office/officeart/2005/8/layout/hChevron3" loCatId="" qsTypeId="urn:microsoft.com/office/officeart/2005/8/quickstyle/3D4" qsCatId="3D" csTypeId="urn:microsoft.com/office/officeart/2005/8/colors/accent1_4" csCatId="accent1" phldr="1"/>
      <dgm:spPr/>
    </dgm:pt>
    <dgm:pt modelId="{216EF5C8-3708-7042-BDE0-9E8845A135BF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dirty="0" smtClean="0"/>
            <a:t>Диагностика</a:t>
          </a:r>
          <a:endParaRPr lang="ru-RU" dirty="0"/>
        </a:p>
      </dgm:t>
    </dgm:pt>
    <dgm:pt modelId="{AA759420-1313-BD47-BC3D-1DC94281B800}" type="parTrans" cxnId="{C0775ACB-BA79-C84A-8447-85F9772C4AB6}">
      <dgm:prSet/>
      <dgm:spPr/>
      <dgm:t>
        <a:bodyPr/>
        <a:lstStyle/>
        <a:p>
          <a:endParaRPr lang="ru-RU"/>
        </a:p>
      </dgm:t>
    </dgm:pt>
    <dgm:pt modelId="{99568707-194B-E64C-96C8-47F00C7FF0AF}" type="sibTrans" cxnId="{C0775ACB-BA79-C84A-8447-85F9772C4AB6}">
      <dgm:prSet/>
      <dgm:spPr/>
      <dgm:t>
        <a:bodyPr/>
        <a:lstStyle/>
        <a:p>
          <a:endParaRPr lang="ru-RU"/>
        </a:p>
      </dgm:t>
    </dgm:pt>
    <dgm:pt modelId="{F85A45E6-7A54-A946-8C34-050125864D96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Консалтинг </a:t>
          </a:r>
        </a:p>
        <a:p>
          <a:r>
            <a:rPr lang="ru-RU" dirty="0" smtClean="0"/>
            <a:t>(+ процедуры)</a:t>
          </a:r>
          <a:endParaRPr lang="ru-RU" dirty="0"/>
        </a:p>
      </dgm:t>
    </dgm:pt>
    <dgm:pt modelId="{059F6A6D-A610-5741-8EC0-2C1C38F9B80E}" type="parTrans" cxnId="{BE3BA414-871B-9C42-8192-845BBD5FD2F9}">
      <dgm:prSet/>
      <dgm:spPr/>
      <dgm:t>
        <a:bodyPr/>
        <a:lstStyle/>
        <a:p>
          <a:endParaRPr lang="ru-RU"/>
        </a:p>
      </dgm:t>
    </dgm:pt>
    <dgm:pt modelId="{E518449A-4165-F44A-B656-4A85910F30A2}" type="sibTrans" cxnId="{BE3BA414-871B-9C42-8192-845BBD5FD2F9}">
      <dgm:prSet/>
      <dgm:spPr/>
      <dgm:t>
        <a:bodyPr/>
        <a:lstStyle/>
        <a:p>
          <a:endParaRPr lang="ru-RU"/>
        </a:p>
      </dgm:t>
    </dgm:pt>
    <dgm:pt modelId="{E81CFD23-FF2A-7E47-A0A3-00385CFBE38D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Автоматизация канцелярии</a:t>
          </a:r>
          <a:endParaRPr lang="ru-RU" dirty="0">
            <a:solidFill>
              <a:srgbClr val="000000"/>
            </a:solidFill>
          </a:endParaRPr>
        </a:p>
      </dgm:t>
    </dgm:pt>
    <dgm:pt modelId="{17F78AF9-258D-CF4B-A0D8-ED4B7EBB1889}" type="parTrans" cxnId="{1119FF10-AD87-5649-86D3-386793E94D7E}">
      <dgm:prSet/>
      <dgm:spPr/>
      <dgm:t>
        <a:bodyPr/>
        <a:lstStyle/>
        <a:p>
          <a:endParaRPr lang="ru-RU"/>
        </a:p>
      </dgm:t>
    </dgm:pt>
    <dgm:pt modelId="{7DF77BB9-FD1E-5945-BAB1-40B12814ED21}" type="sibTrans" cxnId="{1119FF10-AD87-5649-86D3-386793E94D7E}">
      <dgm:prSet/>
      <dgm:spPr/>
      <dgm:t>
        <a:bodyPr/>
        <a:lstStyle/>
        <a:p>
          <a:endParaRPr lang="ru-RU"/>
        </a:p>
      </dgm:t>
    </dgm:pt>
    <dgm:pt modelId="{1505DCCE-9549-D04A-A43F-EA8D6AE4F830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Автоматизация подразделений</a:t>
          </a:r>
          <a:endParaRPr lang="ru-RU" dirty="0">
            <a:solidFill>
              <a:schemeClr val="tx1"/>
            </a:solidFill>
          </a:endParaRPr>
        </a:p>
      </dgm:t>
    </dgm:pt>
    <dgm:pt modelId="{515517A0-56A3-4E43-A762-884B2CFBD9A0}" type="parTrans" cxnId="{AC756375-79F6-604D-AE76-14BC61375E3B}">
      <dgm:prSet/>
      <dgm:spPr/>
      <dgm:t>
        <a:bodyPr/>
        <a:lstStyle/>
        <a:p>
          <a:endParaRPr lang="ru-RU"/>
        </a:p>
      </dgm:t>
    </dgm:pt>
    <dgm:pt modelId="{B1E1C033-F591-EF46-965C-F0A3EDC2E837}" type="sibTrans" cxnId="{AC756375-79F6-604D-AE76-14BC61375E3B}">
      <dgm:prSet/>
      <dgm:spPr/>
      <dgm:t>
        <a:bodyPr/>
        <a:lstStyle/>
        <a:p>
          <a:endParaRPr lang="ru-RU"/>
        </a:p>
      </dgm:t>
    </dgm:pt>
    <dgm:pt modelId="{6904471D-2D7D-B44D-84E4-5AC319E93809}" type="pres">
      <dgm:prSet presAssocID="{87ECFC43-F4E5-2A41-8A69-E3123BB312DB}" presName="Name0" presStyleCnt="0">
        <dgm:presLayoutVars>
          <dgm:dir/>
          <dgm:resizeHandles val="exact"/>
        </dgm:presLayoutVars>
      </dgm:prSet>
      <dgm:spPr/>
    </dgm:pt>
    <dgm:pt modelId="{83B800AA-15F6-354C-9CD8-A87AAC144739}" type="pres">
      <dgm:prSet presAssocID="{216EF5C8-3708-7042-BDE0-9E8845A135BF}" presName="parTxOnly" presStyleLbl="node1" presStyleIdx="0" presStyleCnt="4" custLinFactNeighborX="-498" custLinFactNeighborY="-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24F12-BB2F-C746-BD97-C2AADCB227F6}" type="pres">
      <dgm:prSet presAssocID="{99568707-194B-E64C-96C8-47F00C7FF0AF}" presName="parSpace" presStyleCnt="0"/>
      <dgm:spPr/>
    </dgm:pt>
    <dgm:pt modelId="{71563CD4-F370-2746-B859-13E280D1C388}" type="pres">
      <dgm:prSet presAssocID="{F85A45E6-7A54-A946-8C34-050125864D96}" presName="parTxOnly" presStyleLbl="node1" presStyleIdx="1" presStyleCnt="4" custLinFactNeighborX="-498" custLinFactNeighborY="-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CB615-BE2F-8A42-9DFB-C7954F06C0F0}" type="pres">
      <dgm:prSet presAssocID="{E518449A-4165-F44A-B656-4A85910F30A2}" presName="parSpace" presStyleCnt="0"/>
      <dgm:spPr/>
    </dgm:pt>
    <dgm:pt modelId="{E629C35C-B296-C74B-8BEC-80077982EDD8}" type="pres">
      <dgm:prSet presAssocID="{E81CFD23-FF2A-7E47-A0A3-00385CFBE38D}" presName="parTxOnly" presStyleLbl="node1" presStyleIdx="2" presStyleCnt="4" custLinFactNeighborX="-498" custLinFactNeighborY="-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FE2C9-7DEA-7C41-832B-119AB150732F}" type="pres">
      <dgm:prSet presAssocID="{7DF77BB9-FD1E-5945-BAB1-40B12814ED21}" presName="parSpace" presStyleCnt="0"/>
      <dgm:spPr/>
    </dgm:pt>
    <dgm:pt modelId="{83D47AD9-2870-E949-9D4A-D6CF1131B4B7}" type="pres">
      <dgm:prSet presAssocID="{1505DCCE-9549-D04A-A43F-EA8D6AE4F830}" presName="parTxOnly" presStyleLbl="node1" presStyleIdx="3" presStyleCnt="4" custLinFactNeighborX="-498" custLinFactNeighborY="-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4A2A16-DC8D-48DE-83F2-587561170D2B}" type="presOf" srcId="{87ECFC43-F4E5-2A41-8A69-E3123BB312DB}" destId="{6904471D-2D7D-B44D-84E4-5AC319E93809}" srcOrd="0" destOrd="0" presId="urn:microsoft.com/office/officeart/2005/8/layout/hChevron3"/>
    <dgm:cxn modelId="{BE3BA414-871B-9C42-8192-845BBD5FD2F9}" srcId="{87ECFC43-F4E5-2A41-8A69-E3123BB312DB}" destId="{F85A45E6-7A54-A946-8C34-050125864D96}" srcOrd="1" destOrd="0" parTransId="{059F6A6D-A610-5741-8EC0-2C1C38F9B80E}" sibTransId="{E518449A-4165-F44A-B656-4A85910F30A2}"/>
    <dgm:cxn modelId="{AC756375-79F6-604D-AE76-14BC61375E3B}" srcId="{87ECFC43-F4E5-2A41-8A69-E3123BB312DB}" destId="{1505DCCE-9549-D04A-A43F-EA8D6AE4F830}" srcOrd="3" destOrd="0" parTransId="{515517A0-56A3-4E43-A762-884B2CFBD9A0}" sibTransId="{B1E1C033-F591-EF46-965C-F0A3EDC2E837}"/>
    <dgm:cxn modelId="{C0775ACB-BA79-C84A-8447-85F9772C4AB6}" srcId="{87ECFC43-F4E5-2A41-8A69-E3123BB312DB}" destId="{216EF5C8-3708-7042-BDE0-9E8845A135BF}" srcOrd="0" destOrd="0" parTransId="{AA759420-1313-BD47-BC3D-1DC94281B800}" sibTransId="{99568707-194B-E64C-96C8-47F00C7FF0AF}"/>
    <dgm:cxn modelId="{CC5A2A2A-9548-4230-8EEE-59A5DD0D4BB8}" type="presOf" srcId="{216EF5C8-3708-7042-BDE0-9E8845A135BF}" destId="{83B800AA-15F6-354C-9CD8-A87AAC144739}" srcOrd="0" destOrd="0" presId="urn:microsoft.com/office/officeart/2005/8/layout/hChevron3"/>
    <dgm:cxn modelId="{ACC608A3-0C7E-4C8C-8BC8-5C3E827118EF}" type="presOf" srcId="{F85A45E6-7A54-A946-8C34-050125864D96}" destId="{71563CD4-F370-2746-B859-13E280D1C388}" srcOrd="0" destOrd="0" presId="urn:microsoft.com/office/officeart/2005/8/layout/hChevron3"/>
    <dgm:cxn modelId="{A445968D-25CC-4AF7-817F-0A47E02F254B}" type="presOf" srcId="{E81CFD23-FF2A-7E47-A0A3-00385CFBE38D}" destId="{E629C35C-B296-C74B-8BEC-80077982EDD8}" srcOrd="0" destOrd="0" presId="urn:microsoft.com/office/officeart/2005/8/layout/hChevron3"/>
    <dgm:cxn modelId="{B79A8E42-670A-4886-B7F3-4BBABB545894}" type="presOf" srcId="{1505DCCE-9549-D04A-A43F-EA8D6AE4F830}" destId="{83D47AD9-2870-E949-9D4A-D6CF1131B4B7}" srcOrd="0" destOrd="0" presId="urn:microsoft.com/office/officeart/2005/8/layout/hChevron3"/>
    <dgm:cxn modelId="{1119FF10-AD87-5649-86D3-386793E94D7E}" srcId="{87ECFC43-F4E5-2A41-8A69-E3123BB312DB}" destId="{E81CFD23-FF2A-7E47-A0A3-00385CFBE38D}" srcOrd="2" destOrd="0" parTransId="{17F78AF9-258D-CF4B-A0D8-ED4B7EBB1889}" sibTransId="{7DF77BB9-FD1E-5945-BAB1-40B12814ED21}"/>
    <dgm:cxn modelId="{EDCAF393-FA8E-41B0-8880-D15DC17C0149}" type="presParOf" srcId="{6904471D-2D7D-B44D-84E4-5AC319E93809}" destId="{83B800AA-15F6-354C-9CD8-A87AAC144739}" srcOrd="0" destOrd="0" presId="urn:microsoft.com/office/officeart/2005/8/layout/hChevron3"/>
    <dgm:cxn modelId="{F4D96651-7BD0-44AB-87D7-ACB9B1D9E4C4}" type="presParOf" srcId="{6904471D-2D7D-B44D-84E4-5AC319E93809}" destId="{5C224F12-BB2F-C746-BD97-C2AADCB227F6}" srcOrd="1" destOrd="0" presId="urn:microsoft.com/office/officeart/2005/8/layout/hChevron3"/>
    <dgm:cxn modelId="{020C4DC6-5823-4E78-A03E-B4298CF868FD}" type="presParOf" srcId="{6904471D-2D7D-B44D-84E4-5AC319E93809}" destId="{71563CD4-F370-2746-B859-13E280D1C388}" srcOrd="2" destOrd="0" presId="urn:microsoft.com/office/officeart/2005/8/layout/hChevron3"/>
    <dgm:cxn modelId="{8A222345-EB45-43DE-944F-6A0F11A55BBE}" type="presParOf" srcId="{6904471D-2D7D-B44D-84E4-5AC319E93809}" destId="{E08CB615-BE2F-8A42-9DFB-C7954F06C0F0}" srcOrd="3" destOrd="0" presId="urn:microsoft.com/office/officeart/2005/8/layout/hChevron3"/>
    <dgm:cxn modelId="{A5AEFC77-C901-431A-A80F-CF1377D30E45}" type="presParOf" srcId="{6904471D-2D7D-B44D-84E4-5AC319E93809}" destId="{E629C35C-B296-C74B-8BEC-80077982EDD8}" srcOrd="4" destOrd="0" presId="urn:microsoft.com/office/officeart/2005/8/layout/hChevron3"/>
    <dgm:cxn modelId="{4ACD92D5-5045-4257-8A5C-9F734BB267C8}" type="presParOf" srcId="{6904471D-2D7D-B44D-84E4-5AC319E93809}" destId="{EFFFE2C9-7DEA-7C41-832B-119AB150732F}" srcOrd="5" destOrd="0" presId="urn:microsoft.com/office/officeart/2005/8/layout/hChevron3"/>
    <dgm:cxn modelId="{7A7EEC71-FA90-4A58-9291-2992B7B3CD70}" type="presParOf" srcId="{6904471D-2D7D-B44D-84E4-5AC319E93809}" destId="{83D47AD9-2870-E949-9D4A-D6CF1131B4B7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7ECFC43-F4E5-2A41-8A69-E3123BB312DB}" type="doc">
      <dgm:prSet loTypeId="urn:microsoft.com/office/officeart/2005/8/layout/hChevron3" loCatId="" qsTypeId="urn:microsoft.com/office/officeart/2005/8/quickstyle/3D4" qsCatId="3D" csTypeId="urn:microsoft.com/office/officeart/2005/8/colors/accent6_4" csCatId="accent6" phldr="1"/>
      <dgm:spPr/>
    </dgm:pt>
    <dgm:pt modelId="{216EF5C8-3708-7042-BDE0-9E8845A135BF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Диагностика</a:t>
          </a:r>
          <a:endParaRPr lang="ru-RU" dirty="0"/>
        </a:p>
      </dgm:t>
    </dgm:pt>
    <dgm:pt modelId="{AA759420-1313-BD47-BC3D-1DC94281B800}" type="parTrans" cxnId="{C0775ACB-BA79-C84A-8447-85F9772C4AB6}">
      <dgm:prSet/>
      <dgm:spPr/>
      <dgm:t>
        <a:bodyPr/>
        <a:lstStyle/>
        <a:p>
          <a:endParaRPr lang="ru-RU"/>
        </a:p>
      </dgm:t>
    </dgm:pt>
    <dgm:pt modelId="{99568707-194B-E64C-96C8-47F00C7FF0AF}" type="sibTrans" cxnId="{C0775ACB-BA79-C84A-8447-85F9772C4AB6}">
      <dgm:prSet/>
      <dgm:spPr/>
      <dgm:t>
        <a:bodyPr/>
        <a:lstStyle/>
        <a:p>
          <a:endParaRPr lang="ru-RU"/>
        </a:p>
      </dgm:t>
    </dgm:pt>
    <dgm:pt modelId="{F85A45E6-7A54-A946-8C34-050125864D96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Консалтинг </a:t>
          </a:r>
        </a:p>
        <a:p>
          <a:r>
            <a:rPr lang="ru-RU" dirty="0" smtClean="0"/>
            <a:t>(+ процессы внутренние)</a:t>
          </a:r>
          <a:endParaRPr lang="ru-RU" dirty="0"/>
        </a:p>
      </dgm:t>
    </dgm:pt>
    <dgm:pt modelId="{059F6A6D-A610-5741-8EC0-2C1C38F9B80E}" type="parTrans" cxnId="{BE3BA414-871B-9C42-8192-845BBD5FD2F9}">
      <dgm:prSet/>
      <dgm:spPr/>
      <dgm:t>
        <a:bodyPr/>
        <a:lstStyle/>
        <a:p>
          <a:endParaRPr lang="ru-RU"/>
        </a:p>
      </dgm:t>
    </dgm:pt>
    <dgm:pt modelId="{E518449A-4165-F44A-B656-4A85910F30A2}" type="sibTrans" cxnId="{BE3BA414-871B-9C42-8192-845BBD5FD2F9}">
      <dgm:prSet/>
      <dgm:spPr/>
      <dgm:t>
        <a:bodyPr/>
        <a:lstStyle/>
        <a:p>
          <a:endParaRPr lang="ru-RU"/>
        </a:p>
      </dgm:t>
    </dgm:pt>
    <dgm:pt modelId="{E81CFD23-FF2A-7E47-A0A3-00385CFBE38D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Автоматизация канцелярии</a:t>
          </a:r>
          <a:endParaRPr lang="ru-RU" dirty="0">
            <a:solidFill>
              <a:srgbClr val="000000"/>
            </a:solidFill>
          </a:endParaRPr>
        </a:p>
      </dgm:t>
    </dgm:pt>
    <dgm:pt modelId="{17F78AF9-258D-CF4B-A0D8-ED4B7EBB1889}" type="parTrans" cxnId="{1119FF10-AD87-5649-86D3-386793E94D7E}">
      <dgm:prSet/>
      <dgm:spPr/>
      <dgm:t>
        <a:bodyPr/>
        <a:lstStyle/>
        <a:p>
          <a:endParaRPr lang="ru-RU"/>
        </a:p>
      </dgm:t>
    </dgm:pt>
    <dgm:pt modelId="{7DF77BB9-FD1E-5945-BAB1-40B12814ED21}" type="sibTrans" cxnId="{1119FF10-AD87-5649-86D3-386793E94D7E}">
      <dgm:prSet/>
      <dgm:spPr/>
      <dgm:t>
        <a:bodyPr/>
        <a:lstStyle/>
        <a:p>
          <a:endParaRPr lang="ru-RU"/>
        </a:p>
      </dgm:t>
    </dgm:pt>
    <dgm:pt modelId="{ACF900F9-80F3-BC42-9994-550FE47B2F88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Автоматизация подразделений</a:t>
          </a:r>
          <a:endParaRPr lang="ru-RU" dirty="0">
            <a:solidFill>
              <a:srgbClr val="000000"/>
            </a:solidFill>
          </a:endParaRPr>
        </a:p>
      </dgm:t>
    </dgm:pt>
    <dgm:pt modelId="{D3648B3C-7CAE-DC40-B0EF-85ECF48FA05E}" type="parTrans" cxnId="{E9A2E3A6-7525-BF46-8996-D3C9D31F8A36}">
      <dgm:prSet/>
      <dgm:spPr/>
      <dgm:t>
        <a:bodyPr/>
        <a:lstStyle/>
        <a:p>
          <a:endParaRPr lang="ru-RU"/>
        </a:p>
      </dgm:t>
    </dgm:pt>
    <dgm:pt modelId="{6668B3DD-18C6-554C-A9EC-83C975C776DE}" type="sibTrans" cxnId="{E9A2E3A6-7525-BF46-8996-D3C9D31F8A36}">
      <dgm:prSet/>
      <dgm:spPr/>
      <dgm:t>
        <a:bodyPr/>
        <a:lstStyle/>
        <a:p>
          <a:endParaRPr lang="ru-RU"/>
        </a:p>
      </dgm:t>
    </dgm:pt>
    <dgm:pt modelId="{C09A606D-2792-AC4F-98FE-58675A4C9EC1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Управление процессами (инструмент)</a:t>
          </a:r>
          <a:endParaRPr lang="ru-RU" dirty="0">
            <a:solidFill>
              <a:srgbClr val="000000"/>
            </a:solidFill>
          </a:endParaRPr>
        </a:p>
      </dgm:t>
    </dgm:pt>
    <dgm:pt modelId="{3105F200-AF7F-6748-A9E4-87A7BF5E1534}" type="parTrans" cxnId="{4B548E8B-3F68-D743-82B9-ACE1E442BE01}">
      <dgm:prSet/>
      <dgm:spPr/>
      <dgm:t>
        <a:bodyPr/>
        <a:lstStyle/>
        <a:p>
          <a:endParaRPr lang="ru-RU"/>
        </a:p>
      </dgm:t>
    </dgm:pt>
    <dgm:pt modelId="{8802EA73-C02B-3245-9314-43236E0DF5EC}" type="sibTrans" cxnId="{4B548E8B-3F68-D743-82B9-ACE1E442BE01}">
      <dgm:prSet/>
      <dgm:spPr/>
      <dgm:t>
        <a:bodyPr/>
        <a:lstStyle/>
        <a:p>
          <a:endParaRPr lang="ru-RU"/>
        </a:p>
      </dgm:t>
    </dgm:pt>
    <dgm:pt modelId="{6904471D-2D7D-B44D-84E4-5AC319E93809}" type="pres">
      <dgm:prSet presAssocID="{87ECFC43-F4E5-2A41-8A69-E3123BB312DB}" presName="Name0" presStyleCnt="0">
        <dgm:presLayoutVars>
          <dgm:dir/>
          <dgm:resizeHandles val="exact"/>
        </dgm:presLayoutVars>
      </dgm:prSet>
      <dgm:spPr/>
    </dgm:pt>
    <dgm:pt modelId="{83B800AA-15F6-354C-9CD8-A87AAC144739}" type="pres">
      <dgm:prSet presAssocID="{216EF5C8-3708-7042-BDE0-9E8845A135BF}" presName="parTxOnly" presStyleLbl="node1" presStyleIdx="0" presStyleCnt="5" custLinFactNeighborX="-256" custLinFactNeighborY="-265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24F12-BB2F-C746-BD97-C2AADCB227F6}" type="pres">
      <dgm:prSet presAssocID="{99568707-194B-E64C-96C8-47F00C7FF0AF}" presName="parSpace" presStyleCnt="0"/>
      <dgm:spPr/>
    </dgm:pt>
    <dgm:pt modelId="{71563CD4-F370-2746-B859-13E280D1C388}" type="pres">
      <dgm:prSet presAssocID="{F85A45E6-7A54-A946-8C34-050125864D96}" presName="parTxOnly" presStyleLbl="node1" presStyleIdx="1" presStyleCnt="5" custLinFactNeighborX="-256" custLinFactNeighborY="-265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CB615-BE2F-8A42-9DFB-C7954F06C0F0}" type="pres">
      <dgm:prSet presAssocID="{E518449A-4165-F44A-B656-4A85910F30A2}" presName="parSpace" presStyleCnt="0"/>
      <dgm:spPr/>
    </dgm:pt>
    <dgm:pt modelId="{72E86980-1E09-6D40-9603-F4344FF4A4C3}" type="pres">
      <dgm:prSet presAssocID="{C09A606D-2792-AC4F-98FE-58675A4C9EC1}" presName="parTxOnly" presStyleLbl="node1" presStyleIdx="2" presStyleCnt="5" custLinFactNeighborX="-256" custLinFactNeighborY="-265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B8813-8FAA-6946-B7AC-16F88B832FDF}" type="pres">
      <dgm:prSet presAssocID="{8802EA73-C02B-3245-9314-43236E0DF5EC}" presName="parSpace" presStyleCnt="0"/>
      <dgm:spPr/>
    </dgm:pt>
    <dgm:pt modelId="{E629C35C-B296-C74B-8BEC-80077982EDD8}" type="pres">
      <dgm:prSet presAssocID="{E81CFD23-FF2A-7E47-A0A3-00385CFBE38D}" presName="parTxOnly" presStyleLbl="node1" presStyleIdx="3" presStyleCnt="5" custLinFactNeighborX="-256" custLinFactNeighborY="-265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BBA7C0-E39F-9048-A9A4-9FDEBCDAD74F}" type="pres">
      <dgm:prSet presAssocID="{7DF77BB9-FD1E-5945-BAB1-40B12814ED21}" presName="parSpace" presStyleCnt="0"/>
      <dgm:spPr/>
    </dgm:pt>
    <dgm:pt modelId="{63D11089-6E7A-984E-AB87-3C33CAEDE3C9}" type="pres">
      <dgm:prSet presAssocID="{ACF900F9-80F3-BC42-9994-550FE47B2F88}" presName="parTxOnly" presStyleLbl="node1" presStyleIdx="4" presStyleCnt="5" custLinFactNeighborX="-256" custLinFactNeighborY="-265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A2E3A6-7525-BF46-8996-D3C9D31F8A36}" srcId="{87ECFC43-F4E5-2A41-8A69-E3123BB312DB}" destId="{ACF900F9-80F3-BC42-9994-550FE47B2F88}" srcOrd="4" destOrd="0" parTransId="{D3648B3C-7CAE-DC40-B0EF-85ECF48FA05E}" sibTransId="{6668B3DD-18C6-554C-A9EC-83C975C776DE}"/>
    <dgm:cxn modelId="{87BC55CA-813E-4B72-B7D5-BBF25CC3993B}" type="presOf" srcId="{C09A606D-2792-AC4F-98FE-58675A4C9EC1}" destId="{72E86980-1E09-6D40-9603-F4344FF4A4C3}" srcOrd="0" destOrd="0" presId="urn:microsoft.com/office/officeart/2005/8/layout/hChevron3"/>
    <dgm:cxn modelId="{EE5A3B4F-61EA-4ED8-8875-9DD0B2A80714}" type="presOf" srcId="{87ECFC43-F4E5-2A41-8A69-E3123BB312DB}" destId="{6904471D-2D7D-B44D-84E4-5AC319E93809}" srcOrd="0" destOrd="0" presId="urn:microsoft.com/office/officeart/2005/8/layout/hChevron3"/>
    <dgm:cxn modelId="{E4016515-5022-45EB-9D7B-3D65D180994A}" type="presOf" srcId="{ACF900F9-80F3-BC42-9994-550FE47B2F88}" destId="{63D11089-6E7A-984E-AB87-3C33CAEDE3C9}" srcOrd="0" destOrd="0" presId="urn:microsoft.com/office/officeart/2005/8/layout/hChevron3"/>
    <dgm:cxn modelId="{4B548E8B-3F68-D743-82B9-ACE1E442BE01}" srcId="{87ECFC43-F4E5-2A41-8A69-E3123BB312DB}" destId="{C09A606D-2792-AC4F-98FE-58675A4C9EC1}" srcOrd="2" destOrd="0" parTransId="{3105F200-AF7F-6748-A9E4-87A7BF5E1534}" sibTransId="{8802EA73-C02B-3245-9314-43236E0DF5EC}"/>
    <dgm:cxn modelId="{B57F2609-E484-404F-A706-57D1E5BBDBE9}" type="presOf" srcId="{216EF5C8-3708-7042-BDE0-9E8845A135BF}" destId="{83B800AA-15F6-354C-9CD8-A87AAC144739}" srcOrd="0" destOrd="0" presId="urn:microsoft.com/office/officeart/2005/8/layout/hChevron3"/>
    <dgm:cxn modelId="{1119FF10-AD87-5649-86D3-386793E94D7E}" srcId="{87ECFC43-F4E5-2A41-8A69-E3123BB312DB}" destId="{E81CFD23-FF2A-7E47-A0A3-00385CFBE38D}" srcOrd="3" destOrd="0" parTransId="{17F78AF9-258D-CF4B-A0D8-ED4B7EBB1889}" sibTransId="{7DF77BB9-FD1E-5945-BAB1-40B12814ED21}"/>
    <dgm:cxn modelId="{AAD87EDC-A841-47B4-94C0-DEE0D6F142DD}" type="presOf" srcId="{E81CFD23-FF2A-7E47-A0A3-00385CFBE38D}" destId="{E629C35C-B296-C74B-8BEC-80077982EDD8}" srcOrd="0" destOrd="0" presId="urn:microsoft.com/office/officeart/2005/8/layout/hChevron3"/>
    <dgm:cxn modelId="{EAC66646-840F-4B93-8A04-1F63DA255A31}" type="presOf" srcId="{F85A45E6-7A54-A946-8C34-050125864D96}" destId="{71563CD4-F370-2746-B859-13E280D1C388}" srcOrd="0" destOrd="0" presId="urn:microsoft.com/office/officeart/2005/8/layout/hChevron3"/>
    <dgm:cxn modelId="{C0775ACB-BA79-C84A-8447-85F9772C4AB6}" srcId="{87ECFC43-F4E5-2A41-8A69-E3123BB312DB}" destId="{216EF5C8-3708-7042-BDE0-9E8845A135BF}" srcOrd="0" destOrd="0" parTransId="{AA759420-1313-BD47-BC3D-1DC94281B800}" sibTransId="{99568707-194B-E64C-96C8-47F00C7FF0AF}"/>
    <dgm:cxn modelId="{BE3BA414-871B-9C42-8192-845BBD5FD2F9}" srcId="{87ECFC43-F4E5-2A41-8A69-E3123BB312DB}" destId="{F85A45E6-7A54-A946-8C34-050125864D96}" srcOrd="1" destOrd="0" parTransId="{059F6A6D-A610-5741-8EC0-2C1C38F9B80E}" sibTransId="{E518449A-4165-F44A-B656-4A85910F30A2}"/>
    <dgm:cxn modelId="{4A0D4D16-E5D6-43E1-9397-56131C9F206F}" type="presParOf" srcId="{6904471D-2D7D-B44D-84E4-5AC319E93809}" destId="{83B800AA-15F6-354C-9CD8-A87AAC144739}" srcOrd="0" destOrd="0" presId="urn:microsoft.com/office/officeart/2005/8/layout/hChevron3"/>
    <dgm:cxn modelId="{CE2B2039-8A46-484D-999D-3EFB62752E87}" type="presParOf" srcId="{6904471D-2D7D-B44D-84E4-5AC319E93809}" destId="{5C224F12-BB2F-C746-BD97-C2AADCB227F6}" srcOrd="1" destOrd="0" presId="urn:microsoft.com/office/officeart/2005/8/layout/hChevron3"/>
    <dgm:cxn modelId="{DA913A7A-4B0C-4F9B-939B-7100AA64DF3B}" type="presParOf" srcId="{6904471D-2D7D-B44D-84E4-5AC319E93809}" destId="{71563CD4-F370-2746-B859-13E280D1C388}" srcOrd="2" destOrd="0" presId="urn:microsoft.com/office/officeart/2005/8/layout/hChevron3"/>
    <dgm:cxn modelId="{0A2F6B3D-39CA-40D8-97B2-750F4A8760B4}" type="presParOf" srcId="{6904471D-2D7D-B44D-84E4-5AC319E93809}" destId="{E08CB615-BE2F-8A42-9DFB-C7954F06C0F0}" srcOrd="3" destOrd="0" presId="urn:microsoft.com/office/officeart/2005/8/layout/hChevron3"/>
    <dgm:cxn modelId="{9C457C3A-B469-43D1-B5B8-0359C22C098D}" type="presParOf" srcId="{6904471D-2D7D-B44D-84E4-5AC319E93809}" destId="{72E86980-1E09-6D40-9603-F4344FF4A4C3}" srcOrd="4" destOrd="0" presId="urn:microsoft.com/office/officeart/2005/8/layout/hChevron3"/>
    <dgm:cxn modelId="{6F5A2897-6015-48C2-B603-F181CFE3408E}" type="presParOf" srcId="{6904471D-2D7D-B44D-84E4-5AC319E93809}" destId="{0B2B8813-8FAA-6946-B7AC-16F88B832FDF}" srcOrd="5" destOrd="0" presId="urn:microsoft.com/office/officeart/2005/8/layout/hChevron3"/>
    <dgm:cxn modelId="{5E1C378F-8B25-49B8-BC68-18C5F4FE9C1B}" type="presParOf" srcId="{6904471D-2D7D-B44D-84E4-5AC319E93809}" destId="{E629C35C-B296-C74B-8BEC-80077982EDD8}" srcOrd="6" destOrd="0" presId="urn:microsoft.com/office/officeart/2005/8/layout/hChevron3"/>
    <dgm:cxn modelId="{20C2320C-41AB-46C1-8143-CC4DAE86BAF8}" type="presParOf" srcId="{6904471D-2D7D-B44D-84E4-5AC319E93809}" destId="{9CBBA7C0-E39F-9048-A9A4-9FDEBCDAD74F}" srcOrd="7" destOrd="0" presId="urn:microsoft.com/office/officeart/2005/8/layout/hChevron3"/>
    <dgm:cxn modelId="{CE0CFB29-F6E7-444A-9170-92834988DA1F}" type="presParOf" srcId="{6904471D-2D7D-B44D-84E4-5AC319E93809}" destId="{63D11089-6E7A-984E-AB87-3C33CAEDE3C9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7ECFC43-F4E5-2A41-8A69-E3123BB312DB}" type="doc">
      <dgm:prSet loTypeId="urn:microsoft.com/office/officeart/2005/8/layout/hChevron3" loCatId="" qsTypeId="urn:microsoft.com/office/officeart/2005/8/quickstyle/3D4" qsCatId="3D" csTypeId="urn:microsoft.com/office/officeart/2005/8/colors/accent2_4" csCatId="accent2" phldr="1"/>
      <dgm:spPr/>
    </dgm:pt>
    <dgm:pt modelId="{216EF5C8-3708-7042-BDE0-9E8845A135BF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ru-RU" dirty="0" smtClean="0"/>
            <a:t>Диагностика</a:t>
          </a:r>
          <a:endParaRPr lang="ru-RU" dirty="0"/>
        </a:p>
      </dgm:t>
    </dgm:pt>
    <dgm:pt modelId="{AA759420-1313-BD47-BC3D-1DC94281B800}" type="parTrans" cxnId="{C0775ACB-BA79-C84A-8447-85F9772C4AB6}">
      <dgm:prSet/>
      <dgm:spPr/>
      <dgm:t>
        <a:bodyPr/>
        <a:lstStyle/>
        <a:p>
          <a:endParaRPr lang="ru-RU"/>
        </a:p>
      </dgm:t>
    </dgm:pt>
    <dgm:pt modelId="{99568707-194B-E64C-96C8-47F00C7FF0AF}" type="sibTrans" cxnId="{C0775ACB-BA79-C84A-8447-85F9772C4AB6}">
      <dgm:prSet/>
      <dgm:spPr/>
      <dgm:t>
        <a:bodyPr/>
        <a:lstStyle/>
        <a:p>
          <a:endParaRPr lang="ru-RU"/>
        </a:p>
      </dgm:t>
    </dgm:pt>
    <dgm:pt modelId="{F85A45E6-7A54-A946-8C34-050125864D96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/>
            <a:t>Консалтинг </a:t>
          </a:r>
        </a:p>
        <a:p>
          <a:r>
            <a:rPr lang="ru-RU" dirty="0" smtClean="0"/>
            <a:t>(+ процессы</a:t>
          </a:r>
          <a:r>
            <a:rPr lang="en-US" dirty="0" smtClean="0"/>
            <a:t> </a:t>
          </a:r>
          <a:r>
            <a:rPr lang="ru-RU" dirty="0" smtClean="0"/>
            <a:t>внешние)</a:t>
          </a:r>
          <a:endParaRPr lang="ru-RU" dirty="0"/>
        </a:p>
      </dgm:t>
    </dgm:pt>
    <dgm:pt modelId="{059F6A6D-A610-5741-8EC0-2C1C38F9B80E}" type="parTrans" cxnId="{BE3BA414-871B-9C42-8192-845BBD5FD2F9}">
      <dgm:prSet/>
      <dgm:spPr/>
      <dgm:t>
        <a:bodyPr/>
        <a:lstStyle/>
        <a:p>
          <a:endParaRPr lang="ru-RU"/>
        </a:p>
      </dgm:t>
    </dgm:pt>
    <dgm:pt modelId="{E518449A-4165-F44A-B656-4A85910F30A2}" type="sibTrans" cxnId="{BE3BA414-871B-9C42-8192-845BBD5FD2F9}">
      <dgm:prSet/>
      <dgm:spPr/>
      <dgm:t>
        <a:bodyPr/>
        <a:lstStyle/>
        <a:p>
          <a:endParaRPr lang="ru-RU"/>
        </a:p>
      </dgm:t>
    </dgm:pt>
    <dgm:pt modelId="{E81CFD23-FF2A-7E47-A0A3-00385CFBE38D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Автоматизация канцелярии</a:t>
          </a:r>
          <a:endParaRPr lang="ru-RU" dirty="0">
            <a:solidFill>
              <a:srgbClr val="000000"/>
            </a:solidFill>
          </a:endParaRPr>
        </a:p>
      </dgm:t>
    </dgm:pt>
    <dgm:pt modelId="{17F78AF9-258D-CF4B-A0D8-ED4B7EBB1889}" type="parTrans" cxnId="{1119FF10-AD87-5649-86D3-386793E94D7E}">
      <dgm:prSet/>
      <dgm:spPr/>
      <dgm:t>
        <a:bodyPr/>
        <a:lstStyle/>
        <a:p>
          <a:endParaRPr lang="ru-RU"/>
        </a:p>
      </dgm:t>
    </dgm:pt>
    <dgm:pt modelId="{7DF77BB9-FD1E-5945-BAB1-40B12814ED21}" type="sibTrans" cxnId="{1119FF10-AD87-5649-86D3-386793E94D7E}">
      <dgm:prSet/>
      <dgm:spPr/>
      <dgm:t>
        <a:bodyPr/>
        <a:lstStyle/>
        <a:p>
          <a:endParaRPr lang="ru-RU"/>
        </a:p>
      </dgm:t>
    </dgm:pt>
    <dgm:pt modelId="{ACF900F9-80F3-BC42-9994-550FE47B2F88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Автоматизация подразделений</a:t>
          </a:r>
          <a:endParaRPr lang="ru-RU" dirty="0">
            <a:solidFill>
              <a:srgbClr val="000000"/>
            </a:solidFill>
          </a:endParaRPr>
        </a:p>
      </dgm:t>
    </dgm:pt>
    <dgm:pt modelId="{D3648B3C-7CAE-DC40-B0EF-85ECF48FA05E}" type="parTrans" cxnId="{E9A2E3A6-7525-BF46-8996-D3C9D31F8A36}">
      <dgm:prSet/>
      <dgm:spPr/>
      <dgm:t>
        <a:bodyPr/>
        <a:lstStyle/>
        <a:p>
          <a:endParaRPr lang="ru-RU"/>
        </a:p>
      </dgm:t>
    </dgm:pt>
    <dgm:pt modelId="{6668B3DD-18C6-554C-A9EC-83C975C776DE}" type="sibTrans" cxnId="{E9A2E3A6-7525-BF46-8996-D3C9D31F8A36}">
      <dgm:prSet/>
      <dgm:spPr/>
      <dgm:t>
        <a:bodyPr/>
        <a:lstStyle/>
        <a:p>
          <a:endParaRPr lang="ru-RU"/>
        </a:p>
      </dgm:t>
    </dgm:pt>
    <dgm:pt modelId="{C09A606D-2792-AC4F-98FE-58675A4C9EC1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Управление процессами (инструмент)</a:t>
          </a:r>
          <a:endParaRPr lang="ru-RU" dirty="0">
            <a:solidFill>
              <a:srgbClr val="000000"/>
            </a:solidFill>
          </a:endParaRPr>
        </a:p>
      </dgm:t>
    </dgm:pt>
    <dgm:pt modelId="{3105F200-AF7F-6748-A9E4-87A7BF5E1534}" type="parTrans" cxnId="{4B548E8B-3F68-D743-82B9-ACE1E442BE01}">
      <dgm:prSet/>
      <dgm:spPr/>
      <dgm:t>
        <a:bodyPr/>
        <a:lstStyle/>
        <a:p>
          <a:endParaRPr lang="ru-RU"/>
        </a:p>
      </dgm:t>
    </dgm:pt>
    <dgm:pt modelId="{8802EA73-C02B-3245-9314-43236E0DF5EC}" type="sibTrans" cxnId="{4B548E8B-3F68-D743-82B9-ACE1E442BE01}">
      <dgm:prSet/>
      <dgm:spPr/>
      <dgm:t>
        <a:bodyPr/>
        <a:lstStyle/>
        <a:p>
          <a:endParaRPr lang="ru-RU"/>
        </a:p>
      </dgm:t>
    </dgm:pt>
    <dgm:pt modelId="{04AD794F-9F6B-004A-A90F-A457A5388BCE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Автоматизация межсубьектного взаимодействия</a:t>
          </a:r>
          <a:endParaRPr lang="ru-RU" dirty="0">
            <a:solidFill>
              <a:srgbClr val="000000"/>
            </a:solidFill>
          </a:endParaRPr>
        </a:p>
      </dgm:t>
    </dgm:pt>
    <dgm:pt modelId="{ECC8C53A-80ED-944F-82D2-0D5D586F0639}" type="parTrans" cxnId="{DCEE7DC3-DF31-3444-90A4-27102888DCA9}">
      <dgm:prSet/>
      <dgm:spPr/>
      <dgm:t>
        <a:bodyPr/>
        <a:lstStyle/>
        <a:p>
          <a:endParaRPr lang="ru-RU"/>
        </a:p>
      </dgm:t>
    </dgm:pt>
    <dgm:pt modelId="{9441B2D1-B7DC-434A-8E7F-B7448D09B96E}" type="sibTrans" cxnId="{DCEE7DC3-DF31-3444-90A4-27102888DCA9}">
      <dgm:prSet/>
      <dgm:spPr/>
      <dgm:t>
        <a:bodyPr/>
        <a:lstStyle/>
        <a:p>
          <a:endParaRPr lang="ru-RU"/>
        </a:p>
      </dgm:t>
    </dgm:pt>
    <dgm:pt modelId="{6904471D-2D7D-B44D-84E4-5AC319E93809}" type="pres">
      <dgm:prSet presAssocID="{87ECFC43-F4E5-2A41-8A69-E3123BB312DB}" presName="Name0" presStyleCnt="0">
        <dgm:presLayoutVars>
          <dgm:dir/>
          <dgm:resizeHandles val="exact"/>
        </dgm:presLayoutVars>
      </dgm:prSet>
      <dgm:spPr/>
    </dgm:pt>
    <dgm:pt modelId="{83B800AA-15F6-354C-9CD8-A87AAC144739}" type="pres">
      <dgm:prSet presAssocID="{216EF5C8-3708-7042-BDE0-9E8845A135BF}" presName="parTxOnly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24F12-BB2F-C746-BD97-C2AADCB227F6}" type="pres">
      <dgm:prSet presAssocID="{99568707-194B-E64C-96C8-47F00C7FF0AF}" presName="parSpace" presStyleCnt="0"/>
      <dgm:spPr/>
    </dgm:pt>
    <dgm:pt modelId="{71563CD4-F370-2746-B859-13E280D1C388}" type="pres">
      <dgm:prSet presAssocID="{F85A45E6-7A54-A946-8C34-050125864D96}" presName="parTxOnly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CB615-BE2F-8A42-9DFB-C7954F06C0F0}" type="pres">
      <dgm:prSet presAssocID="{E518449A-4165-F44A-B656-4A85910F30A2}" presName="parSpace" presStyleCnt="0"/>
      <dgm:spPr/>
    </dgm:pt>
    <dgm:pt modelId="{72E86980-1E09-6D40-9603-F4344FF4A4C3}" type="pres">
      <dgm:prSet presAssocID="{C09A606D-2792-AC4F-98FE-58675A4C9EC1}" presName="parTxOnly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B8813-8FAA-6946-B7AC-16F88B832FDF}" type="pres">
      <dgm:prSet presAssocID="{8802EA73-C02B-3245-9314-43236E0DF5EC}" presName="parSpace" presStyleCnt="0"/>
      <dgm:spPr/>
    </dgm:pt>
    <dgm:pt modelId="{E629C35C-B296-C74B-8BEC-80077982EDD8}" type="pres">
      <dgm:prSet presAssocID="{E81CFD23-FF2A-7E47-A0A3-00385CFBE38D}" presName="parTxOnly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BBA7C0-E39F-9048-A9A4-9FDEBCDAD74F}" type="pres">
      <dgm:prSet presAssocID="{7DF77BB9-FD1E-5945-BAB1-40B12814ED21}" presName="parSpace" presStyleCnt="0"/>
      <dgm:spPr/>
    </dgm:pt>
    <dgm:pt modelId="{63D11089-6E7A-984E-AB87-3C33CAEDE3C9}" type="pres">
      <dgm:prSet presAssocID="{ACF900F9-80F3-BC42-9994-550FE47B2F88}" presName="parTxOnly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1A9B89-8014-554D-BAFB-FF4B92E0D285}" type="pres">
      <dgm:prSet presAssocID="{6668B3DD-18C6-554C-A9EC-83C975C776DE}" presName="parSpace" presStyleCnt="0"/>
      <dgm:spPr/>
    </dgm:pt>
    <dgm:pt modelId="{492D38C3-D344-0D42-B69A-818EF9A46298}" type="pres">
      <dgm:prSet presAssocID="{04AD794F-9F6B-004A-A90F-A457A5388BCE}" presName="parTxOnly" presStyleLbl="node1" presStyleIdx="5" presStyleCnt="6" custScaleY="10321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A8635F-B43F-457E-B8D8-8B5CF98B5AC2}" type="presOf" srcId="{04AD794F-9F6B-004A-A90F-A457A5388BCE}" destId="{492D38C3-D344-0D42-B69A-818EF9A46298}" srcOrd="0" destOrd="0" presId="urn:microsoft.com/office/officeart/2005/8/layout/hChevron3"/>
    <dgm:cxn modelId="{E428F861-369A-48B7-A588-C0B8A5C9EE5B}" type="presOf" srcId="{C09A606D-2792-AC4F-98FE-58675A4C9EC1}" destId="{72E86980-1E09-6D40-9603-F4344FF4A4C3}" srcOrd="0" destOrd="0" presId="urn:microsoft.com/office/officeart/2005/8/layout/hChevron3"/>
    <dgm:cxn modelId="{E9A2E3A6-7525-BF46-8996-D3C9D31F8A36}" srcId="{87ECFC43-F4E5-2A41-8A69-E3123BB312DB}" destId="{ACF900F9-80F3-BC42-9994-550FE47B2F88}" srcOrd="4" destOrd="0" parTransId="{D3648B3C-7CAE-DC40-B0EF-85ECF48FA05E}" sibTransId="{6668B3DD-18C6-554C-A9EC-83C975C776DE}"/>
    <dgm:cxn modelId="{9307A395-5315-41E0-A2D1-7DA09FCAD320}" type="presOf" srcId="{F85A45E6-7A54-A946-8C34-050125864D96}" destId="{71563CD4-F370-2746-B859-13E280D1C388}" srcOrd="0" destOrd="0" presId="urn:microsoft.com/office/officeart/2005/8/layout/hChevron3"/>
    <dgm:cxn modelId="{86820A16-E6E2-4544-BF3F-CCF387113484}" type="presOf" srcId="{216EF5C8-3708-7042-BDE0-9E8845A135BF}" destId="{83B800AA-15F6-354C-9CD8-A87AAC144739}" srcOrd="0" destOrd="0" presId="urn:microsoft.com/office/officeart/2005/8/layout/hChevron3"/>
    <dgm:cxn modelId="{C0F4EF43-2C0E-4E4A-922B-264E9C8349B1}" type="presOf" srcId="{ACF900F9-80F3-BC42-9994-550FE47B2F88}" destId="{63D11089-6E7A-984E-AB87-3C33CAEDE3C9}" srcOrd="0" destOrd="0" presId="urn:microsoft.com/office/officeart/2005/8/layout/hChevron3"/>
    <dgm:cxn modelId="{4B548E8B-3F68-D743-82B9-ACE1E442BE01}" srcId="{87ECFC43-F4E5-2A41-8A69-E3123BB312DB}" destId="{C09A606D-2792-AC4F-98FE-58675A4C9EC1}" srcOrd="2" destOrd="0" parTransId="{3105F200-AF7F-6748-A9E4-87A7BF5E1534}" sibTransId="{8802EA73-C02B-3245-9314-43236E0DF5EC}"/>
    <dgm:cxn modelId="{ED80E6C2-774C-4CB5-AA65-6C24292F4651}" type="presOf" srcId="{87ECFC43-F4E5-2A41-8A69-E3123BB312DB}" destId="{6904471D-2D7D-B44D-84E4-5AC319E93809}" srcOrd="0" destOrd="0" presId="urn:microsoft.com/office/officeart/2005/8/layout/hChevron3"/>
    <dgm:cxn modelId="{05F3035B-C98E-4657-9ACB-DE51297403AD}" type="presOf" srcId="{E81CFD23-FF2A-7E47-A0A3-00385CFBE38D}" destId="{E629C35C-B296-C74B-8BEC-80077982EDD8}" srcOrd="0" destOrd="0" presId="urn:microsoft.com/office/officeart/2005/8/layout/hChevron3"/>
    <dgm:cxn modelId="{1119FF10-AD87-5649-86D3-386793E94D7E}" srcId="{87ECFC43-F4E5-2A41-8A69-E3123BB312DB}" destId="{E81CFD23-FF2A-7E47-A0A3-00385CFBE38D}" srcOrd="3" destOrd="0" parTransId="{17F78AF9-258D-CF4B-A0D8-ED4B7EBB1889}" sibTransId="{7DF77BB9-FD1E-5945-BAB1-40B12814ED21}"/>
    <dgm:cxn modelId="{C0775ACB-BA79-C84A-8447-85F9772C4AB6}" srcId="{87ECFC43-F4E5-2A41-8A69-E3123BB312DB}" destId="{216EF5C8-3708-7042-BDE0-9E8845A135BF}" srcOrd="0" destOrd="0" parTransId="{AA759420-1313-BD47-BC3D-1DC94281B800}" sibTransId="{99568707-194B-E64C-96C8-47F00C7FF0AF}"/>
    <dgm:cxn modelId="{DCEE7DC3-DF31-3444-90A4-27102888DCA9}" srcId="{87ECFC43-F4E5-2A41-8A69-E3123BB312DB}" destId="{04AD794F-9F6B-004A-A90F-A457A5388BCE}" srcOrd="5" destOrd="0" parTransId="{ECC8C53A-80ED-944F-82D2-0D5D586F0639}" sibTransId="{9441B2D1-B7DC-434A-8E7F-B7448D09B96E}"/>
    <dgm:cxn modelId="{BE3BA414-871B-9C42-8192-845BBD5FD2F9}" srcId="{87ECFC43-F4E5-2A41-8A69-E3123BB312DB}" destId="{F85A45E6-7A54-A946-8C34-050125864D96}" srcOrd="1" destOrd="0" parTransId="{059F6A6D-A610-5741-8EC0-2C1C38F9B80E}" sibTransId="{E518449A-4165-F44A-B656-4A85910F30A2}"/>
    <dgm:cxn modelId="{875D43AB-9093-457C-8A2E-120EDF74E601}" type="presParOf" srcId="{6904471D-2D7D-B44D-84E4-5AC319E93809}" destId="{83B800AA-15F6-354C-9CD8-A87AAC144739}" srcOrd="0" destOrd="0" presId="urn:microsoft.com/office/officeart/2005/8/layout/hChevron3"/>
    <dgm:cxn modelId="{F1EF78AD-0FD0-48DF-BE5B-EC9651A35FBB}" type="presParOf" srcId="{6904471D-2D7D-B44D-84E4-5AC319E93809}" destId="{5C224F12-BB2F-C746-BD97-C2AADCB227F6}" srcOrd="1" destOrd="0" presId="urn:microsoft.com/office/officeart/2005/8/layout/hChevron3"/>
    <dgm:cxn modelId="{9BA87B95-910A-4B0E-8529-A32F91784722}" type="presParOf" srcId="{6904471D-2D7D-B44D-84E4-5AC319E93809}" destId="{71563CD4-F370-2746-B859-13E280D1C388}" srcOrd="2" destOrd="0" presId="urn:microsoft.com/office/officeart/2005/8/layout/hChevron3"/>
    <dgm:cxn modelId="{BB446B0A-B71F-49B6-B37A-2D1B444B19A9}" type="presParOf" srcId="{6904471D-2D7D-B44D-84E4-5AC319E93809}" destId="{E08CB615-BE2F-8A42-9DFB-C7954F06C0F0}" srcOrd="3" destOrd="0" presId="urn:microsoft.com/office/officeart/2005/8/layout/hChevron3"/>
    <dgm:cxn modelId="{A5A41C52-7287-4966-B8B3-394D0368B86B}" type="presParOf" srcId="{6904471D-2D7D-B44D-84E4-5AC319E93809}" destId="{72E86980-1E09-6D40-9603-F4344FF4A4C3}" srcOrd="4" destOrd="0" presId="urn:microsoft.com/office/officeart/2005/8/layout/hChevron3"/>
    <dgm:cxn modelId="{8B89B67D-B33B-43C1-99B9-3F2F3A0A0388}" type="presParOf" srcId="{6904471D-2D7D-B44D-84E4-5AC319E93809}" destId="{0B2B8813-8FAA-6946-B7AC-16F88B832FDF}" srcOrd="5" destOrd="0" presId="urn:microsoft.com/office/officeart/2005/8/layout/hChevron3"/>
    <dgm:cxn modelId="{FE2252D6-9341-4857-A93C-BD831E628F4B}" type="presParOf" srcId="{6904471D-2D7D-B44D-84E4-5AC319E93809}" destId="{E629C35C-B296-C74B-8BEC-80077982EDD8}" srcOrd="6" destOrd="0" presId="urn:microsoft.com/office/officeart/2005/8/layout/hChevron3"/>
    <dgm:cxn modelId="{5F2B6ADC-5FDE-4938-B536-07A80B4684C1}" type="presParOf" srcId="{6904471D-2D7D-B44D-84E4-5AC319E93809}" destId="{9CBBA7C0-E39F-9048-A9A4-9FDEBCDAD74F}" srcOrd="7" destOrd="0" presId="urn:microsoft.com/office/officeart/2005/8/layout/hChevron3"/>
    <dgm:cxn modelId="{F4DCF76E-B8FE-4CD8-9294-C6B93E5C2457}" type="presParOf" srcId="{6904471D-2D7D-B44D-84E4-5AC319E93809}" destId="{63D11089-6E7A-984E-AB87-3C33CAEDE3C9}" srcOrd="8" destOrd="0" presId="urn:microsoft.com/office/officeart/2005/8/layout/hChevron3"/>
    <dgm:cxn modelId="{72F34095-66FD-4BEB-AA13-6813B2D8BAF7}" type="presParOf" srcId="{6904471D-2D7D-B44D-84E4-5AC319E93809}" destId="{F01A9B89-8014-554D-BAFB-FF4B92E0D285}" srcOrd="9" destOrd="0" presId="urn:microsoft.com/office/officeart/2005/8/layout/hChevron3"/>
    <dgm:cxn modelId="{A1E3FADB-52A2-480E-98F6-14A045522E3D}" type="presParOf" srcId="{6904471D-2D7D-B44D-84E4-5AC319E93809}" destId="{492D38C3-D344-0D42-B69A-818EF9A46298}" srcOrd="1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259E50-4231-5A46-A460-E10CED481861}" type="doc">
      <dgm:prSet loTypeId="urn:microsoft.com/office/officeart/2005/8/layout/radial4" loCatId="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A9C051C-50DF-AE47-9A99-1E3FB4EDD98C}">
      <dgm:prSet phldrT="[Текст]" custT="1"/>
      <dgm:spPr>
        <a:solidFill>
          <a:srgbClr val="FF0000"/>
        </a:solidFill>
      </dgm:spPr>
      <dgm:t>
        <a:bodyPr/>
        <a:lstStyle/>
        <a:p>
          <a:r>
            <a:rPr kumimoji="0" lang="ru-RU" sz="1500" b="1" dirty="0" smtClean="0">
              <a:latin typeface="Arial" charset="0"/>
            </a:rPr>
            <a:t>Утвержденная организационная и функциональная структура</a:t>
          </a:r>
          <a:endParaRPr lang="ru-RU" sz="1500" b="1" dirty="0"/>
        </a:p>
      </dgm:t>
    </dgm:pt>
    <dgm:pt modelId="{8E66EB7D-BCF6-8F4E-ADA3-2266E5797352}" type="parTrans" cxnId="{F19F952C-7F8C-1C43-A511-2741E0369AA3}">
      <dgm:prSet/>
      <dgm:spPr/>
      <dgm:t>
        <a:bodyPr/>
        <a:lstStyle/>
        <a:p>
          <a:endParaRPr lang="ru-RU"/>
        </a:p>
      </dgm:t>
    </dgm:pt>
    <dgm:pt modelId="{F990BDC7-95EC-A346-B3EB-0661115AB276}" type="sibTrans" cxnId="{F19F952C-7F8C-1C43-A511-2741E0369AA3}">
      <dgm:prSet/>
      <dgm:spPr/>
      <dgm:t>
        <a:bodyPr/>
        <a:lstStyle/>
        <a:p>
          <a:endParaRPr lang="ru-RU"/>
        </a:p>
      </dgm:t>
    </dgm:pt>
    <dgm:pt modelId="{64687568-DC64-D442-A4EC-D9A15A46A12A}">
      <dgm:prSet phldrT="[Текст]"/>
      <dgm:spPr/>
      <dgm:t>
        <a:bodyPr/>
        <a:lstStyle/>
        <a:p>
          <a:r>
            <a:rPr kumimoji="0" lang="ru-RU" dirty="0" smtClean="0">
              <a:latin typeface="Arial" charset="0"/>
            </a:rPr>
            <a:t>Наличие описанного результата</a:t>
          </a:r>
          <a:endParaRPr lang="ru-RU" dirty="0"/>
        </a:p>
      </dgm:t>
    </dgm:pt>
    <dgm:pt modelId="{550F01BA-D9B0-CA4F-9B41-44EB5348A9CB}" type="parTrans" cxnId="{8EABE2C2-F52A-9E46-A6B0-1F4664D7A293}">
      <dgm:prSet/>
      <dgm:spPr/>
      <dgm:t>
        <a:bodyPr/>
        <a:lstStyle/>
        <a:p>
          <a:endParaRPr lang="ru-RU"/>
        </a:p>
      </dgm:t>
    </dgm:pt>
    <dgm:pt modelId="{56508F8D-44CF-A349-B081-9FC064BFBF84}" type="sibTrans" cxnId="{8EABE2C2-F52A-9E46-A6B0-1F4664D7A293}">
      <dgm:prSet/>
      <dgm:spPr/>
      <dgm:t>
        <a:bodyPr/>
        <a:lstStyle/>
        <a:p>
          <a:endParaRPr lang="ru-RU"/>
        </a:p>
      </dgm:t>
    </dgm:pt>
    <dgm:pt modelId="{B9BDC292-B945-264E-83D3-AB4F48881456}">
      <dgm:prSet phldrT="[Текст]"/>
      <dgm:spPr/>
      <dgm:t>
        <a:bodyPr/>
        <a:lstStyle/>
        <a:p>
          <a:r>
            <a:rPr kumimoji="0" lang="ru-RU" dirty="0" smtClean="0">
              <a:latin typeface="Arial" charset="0"/>
            </a:rPr>
            <a:t>Наличие процедуры актуализации документов</a:t>
          </a:r>
          <a:endParaRPr lang="ru-RU" dirty="0"/>
        </a:p>
      </dgm:t>
    </dgm:pt>
    <dgm:pt modelId="{AD2CD81D-1F54-5346-B741-F1A70CB16920}" type="parTrans" cxnId="{1AC5A254-0A9B-BC41-8928-392C0A0A1953}">
      <dgm:prSet/>
      <dgm:spPr/>
      <dgm:t>
        <a:bodyPr/>
        <a:lstStyle/>
        <a:p>
          <a:endParaRPr lang="ru-RU"/>
        </a:p>
      </dgm:t>
    </dgm:pt>
    <dgm:pt modelId="{A866E2C4-177B-8A43-A07C-CBF012F17878}" type="sibTrans" cxnId="{1AC5A254-0A9B-BC41-8928-392C0A0A1953}">
      <dgm:prSet/>
      <dgm:spPr/>
      <dgm:t>
        <a:bodyPr/>
        <a:lstStyle/>
        <a:p>
          <a:endParaRPr lang="ru-RU"/>
        </a:p>
      </dgm:t>
    </dgm:pt>
    <dgm:pt modelId="{6267D078-D651-1F4A-BE47-41B39B41BACF}">
      <dgm:prSet/>
      <dgm:spPr/>
      <dgm:t>
        <a:bodyPr/>
        <a:lstStyle/>
        <a:p>
          <a:r>
            <a:rPr kumimoji="0" lang="ru-RU" dirty="0" smtClean="0">
              <a:latin typeface="Arial" charset="0"/>
            </a:rPr>
            <a:t>Наличие процедуры контроля процессов</a:t>
          </a:r>
        </a:p>
      </dgm:t>
    </dgm:pt>
    <dgm:pt modelId="{BA939E6E-44AE-834A-935E-73B67210A9EB}" type="parTrans" cxnId="{7EBC32AB-EE1E-B541-B9AA-E7C73297C4C7}">
      <dgm:prSet/>
      <dgm:spPr/>
      <dgm:t>
        <a:bodyPr/>
        <a:lstStyle/>
        <a:p>
          <a:endParaRPr lang="ru-RU"/>
        </a:p>
      </dgm:t>
    </dgm:pt>
    <dgm:pt modelId="{204FD9CD-1B2D-4249-A339-504897B70FDD}" type="sibTrans" cxnId="{7EBC32AB-EE1E-B541-B9AA-E7C73297C4C7}">
      <dgm:prSet/>
      <dgm:spPr/>
      <dgm:t>
        <a:bodyPr/>
        <a:lstStyle/>
        <a:p>
          <a:endParaRPr lang="ru-RU"/>
        </a:p>
      </dgm:t>
    </dgm:pt>
    <dgm:pt modelId="{13E6232B-2D9E-7042-9874-B1B9AB41C29B}">
      <dgm:prSet/>
      <dgm:spPr/>
      <dgm:t>
        <a:bodyPr/>
        <a:lstStyle/>
        <a:p>
          <a:endParaRPr lang="ru-RU" dirty="0"/>
        </a:p>
      </dgm:t>
    </dgm:pt>
    <dgm:pt modelId="{EAE16A40-5392-D640-B027-60FF34105CCD}" type="parTrans" cxnId="{9177313F-3651-1F4C-8BAC-2A95359B5118}">
      <dgm:prSet/>
      <dgm:spPr/>
      <dgm:t>
        <a:bodyPr/>
        <a:lstStyle/>
        <a:p>
          <a:endParaRPr lang="ru-RU"/>
        </a:p>
      </dgm:t>
    </dgm:pt>
    <dgm:pt modelId="{0E9E9D0D-A365-AD4A-A0D2-E94E7042989D}" type="sibTrans" cxnId="{9177313F-3651-1F4C-8BAC-2A95359B5118}">
      <dgm:prSet/>
      <dgm:spPr/>
      <dgm:t>
        <a:bodyPr/>
        <a:lstStyle/>
        <a:p>
          <a:endParaRPr lang="ru-RU"/>
        </a:p>
      </dgm:t>
    </dgm:pt>
    <dgm:pt modelId="{19AFE6E2-E8A6-EF48-A218-A7C45F7FD069}">
      <dgm:prSet phldrT="[Текст]"/>
      <dgm:spPr/>
      <dgm:t>
        <a:bodyPr/>
        <a:lstStyle/>
        <a:p>
          <a:r>
            <a:rPr kumimoji="0" lang="ru-RU" dirty="0" smtClean="0">
              <a:latin typeface="Arial" charset="0"/>
            </a:rPr>
            <a:t>Наличие ОРД</a:t>
          </a:r>
          <a:endParaRPr lang="ru-RU" dirty="0"/>
        </a:p>
      </dgm:t>
    </dgm:pt>
    <dgm:pt modelId="{70D92301-8C06-884E-BCDE-CC6C0F911941}" type="parTrans" cxnId="{76240A84-B347-D24A-9C42-6D4FA1B36A49}">
      <dgm:prSet/>
      <dgm:spPr/>
      <dgm:t>
        <a:bodyPr/>
        <a:lstStyle/>
        <a:p>
          <a:endParaRPr lang="ru-RU"/>
        </a:p>
      </dgm:t>
    </dgm:pt>
    <dgm:pt modelId="{C0A87B91-8AA2-9F43-A09D-61C38EE60CB0}" type="sibTrans" cxnId="{76240A84-B347-D24A-9C42-6D4FA1B36A49}">
      <dgm:prSet/>
      <dgm:spPr/>
      <dgm:t>
        <a:bodyPr/>
        <a:lstStyle/>
        <a:p>
          <a:endParaRPr lang="ru-RU"/>
        </a:p>
      </dgm:t>
    </dgm:pt>
    <dgm:pt modelId="{7B572874-E9B5-1740-AB53-F11F196D3785}">
      <dgm:prSet phldrT="[Текст]"/>
      <dgm:spPr/>
      <dgm:t>
        <a:bodyPr/>
        <a:lstStyle/>
        <a:p>
          <a:r>
            <a:rPr kumimoji="0" lang="ru-RU" dirty="0" smtClean="0">
              <a:latin typeface="Arial" charset="0"/>
            </a:rPr>
            <a:t>Утверждение процессных схем и регламентов</a:t>
          </a:r>
          <a:endParaRPr lang="ru-RU" dirty="0"/>
        </a:p>
      </dgm:t>
    </dgm:pt>
    <dgm:pt modelId="{9E529F33-1294-ED41-BC3F-6A8C64219DAC}" type="parTrans" cxnId="{716A2A2F-4F5A-DC40-A866-134884B57554}">
      <dgm:prSet/>
      <dgm:spPr/>
      <dgm:t>
        <a:bodyPr/>
        <a:lstStyle/>
        <a:p>
          <a:endParaRPr lang="ru-RU"/>
        </a:p>
      </dgm:t>
    </dgm:pt>
    <dgm:pt modelId="{5F91E089-235D-B84A-A1D5-5B4FA47718E9}" type="sibTrans" cxnId="{716A2A2F-4F5A-DC40-A866-134884B57554}">
      <dgm:prSet/>
      <dgm:spPr/>
      <dgm:t>
        <a:bodyPr/>
        <a:lstStyle/>
        <a:p>
          <a:endParaRPr lang="ru-RU"/>
        </a:p>
      </dgm:t>
    </dgm:pt>
    <dgm:pt modelId="{EF9175F0-2882-374B-8D29-0BF54B4E9AC7}">
      <dgm:prSet phldrT="[Текст]"/>
      <dgm:spPr/>
      <dgm:t>
        <a:bodyPr/>
        <a:lstStyle/>
        <a:p>
          <a:r>
            <a:rPr kumimoji="0" lang="ru-RU" dirty="0" smtClean="0">
              <a:latin typeface="Arial" charset="0"/>
            </a:rPr>
            <a:t>Максимальное вовлечение персонала</a:t>
          </a:r>
          <a:endParaRPr lang="ru-RU" dirty="0"/>
        </a:p>
      </dgm:t>
    </dgm:pt>
    <dgm:pt modelId="{FECA322C-7D33-DD43-A34A-5442F9851403}" type="parTrans" cxnId="{896C9D8A-C484-2B47-8757-252ECEB3DFF6}">
      <dgm:prSet/>
      <dgm:spPr/>
      <dgm:t>
        <a:bodyPr/>
        <a:lstStyle/>
        <a:p>
          <a:endParaRPr lang="ru-RU"/>
        </a:p>
      </dgm:t>
    </dgm:pt>
    <dgm:pt modelId="{102043D2-F986-5148-B98D-404F45BD9F85}" type="sibTrans" cxnId="{896C9D8A-C484-2B47-8757-252ECEB3DFF6}">
      <dgm:prSet/>
      <dgm:spPr/>
      <dgm:t>
        <a:bodyPr/>
        <a:lstStyle/>
        <a:p>
          <a:endParaRPr lang="ru-RU"/>
        </a:p>
      </dgm:t>
    </dgm:pt>
    <dgm:pt modelId="{E21F62C4-6E20-F64F-9744-C927900C5DE2}" type="pres">
      <dgm:prSet presAssocID="{5F259E50-4231-5A46-A460-E10CED48186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83D0C2-36AE-7F4A-8D09-4AA8DF48A10E}" type="pres">
      <dgm:prSet presAssocID="{2A9C051C-50DF-AE47-9A99-1E3FB4EDD98C}" presName="centerShape" presStyleLbl="node0" presStyleIdx="0" presStyleCnt="1" custScaleX="112485" custScaleY="103176" custLinFactNeighborX="1806" custLinFactNeighborY="1396"/>
      <dgm:spPr/>
      <dgm:t>
        <a:bodyPr/>
        <a:lstStyle/>
        <a:p>
          <a:endParaRPr lang="ru-RU"/>
        </a:p>
      </dgm:t>
    </dgm:pt>
    <dgm:pt modelId="{5FB1F742-6A67-CC49-BAF6-5E4CBF4B26B7}" type="pres">
      <dgm:prSet presAssocID="{550F01BA-D9B0-CA4F-9B41-44EB5348A9CB}" presName="parTrans" presStyleLbl="bgSibTrans2D1" presStyleIdx="0" presStyleCnt="6" custAng="10707387" custScaleX="63144" custLinFactNeighborX="21083"/>
      <dgm:spPr/>
      <dgm:t>
        <a:bodyPr/>
        <a:lstStyle/>
        <a:p>
          <a:endParaRPr lang="ru-RU"/>
        </a:p>
      </dgm:t>
    </dgm:pt>
    <dgm:pt modelId="{CCCAE223-96A3-9A41-8331-558D514C1BAF}" type="pres">
      <dgm:prSet presAssocID="{64687568-DC64-D442-A4EC-D9A15A46A12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345296-C7BB-CB42-A499-64D9804BAE34}" type="pres">
      <dgm:prSet presAssocID="{70D92301-8C06-884E-BCDE-CC6C0F911941}" presName="parTrans" presStyleLbl="bgSibTrans2D1" presStyleIdx="1" presStyleCnt="6" custAng="10738621" custScaleX="56570" custLinFactNeighborX="18078" custLinFactNeighborY="57208"/>
      <dgm:spPr/>
      <dgm:t>
        <a:bodyPr/>
        <a:lstStyle/>
        <a:p>
          <a:endParaRPr lang="ru-RU"/>
        </a:p>
      </dgm:t>
    </dgm:pt>
    <dgm:pt modelId="{1F9A2A1D-BD21-7E43-B066-B92531C6E7E6}" type="pres">
      <dgm:prSet presAssocID="{19AFE6E2-E8A6-EF48-A218-A7C45F7FD069}" presName="node" presStyleLbl="node1" presStyleIdx="1" presStyleCnt="6" custRadScaleRad="100596" custRadScaleInc="-10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0CFB78-34F3-0746-8874-BF39DDE97202}" type="pres">
      <dgm:prSet presAssocID="{9E529F33-1294-ED41-BC3F-6A8C64219DAC}" presName="parTrans" presStyleLbl="bgSibTrans2D1" presStyleIdx="2" presStyleCnt="6" custAng="10726485" custScaleX="66573" custLinFactNeighborX="5952" custLinFactNeighborY="68732"/>
      <dgm:spPr/>
      <dgm:t>
        <a:bodyPr/>
        <a:lstStyle/>
        <a:p>
          <a:endParaRPr lang="ru-RU"/>
        </a:p>
      </dgm:t>
    </dgm:pt>
    <dgm:pt modelId="{45CF85AC-E4C8-DC4A-92E5-0C80110BBFFF}" type="pres">
      <dgm:prSet presAssocID="{7B572874-E9B5-1740-AB53-F11F196D3785}" presName="node" presStyleLbl="node1" presStyleIdx="2" presStyleCnt="6" custRadScaleRad="97778" custRadScaleInc="74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6E3B11-A5F8-7A43-852C-AC3A610EAB84}" type="pres">
      <dgm:prSet presAssocID="{BA939E6E-44AE-834A-935E-73B67210A9EB}" presName="parTrans" presStyleLbl="bgSibTrans2D1" presStyleIdx="3" presStyleCnt="6" custAng="10756134" custScaleX="67657" custLinFactNeighborX="-3086" custLinFactNeighborY="64482"/>
      <dgm:spPr/>
      <dgm:t>
        <a:bodyPr/>
        <a:lstStyle/>
        <a:p>
          <a:endParaRPr lang="ru-RU"/>
        </a:p>
      </dgm:t>
    </dgm:pt>
    <dgm:pt modelId="{D71B5B10-E66C-1A46-8C39-359C0F238369}" type="pres">
      <dgm:prSet presAssocID="{6267D078-D651-1F4A-BE47-41B39B41BAC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D8EC1-3736-3444-974F-D0EBBCFBC866}" type="pres">
      <dgm:prSet presAssocID="{AD2CD81D-1F54-5346-B741-F1A70CB16920}" presName="parTrans" presStyleLbl="bgSibTrans2D1" presStyleIdx="4" presStyleCnt="6" custAng="10935212" custScaleX="52626" custLinFactNeighborX="-20943" custLinFactNeighborY="44171"/>
      <dgm:spPr/>
      <dgm:t>
        <a:bodyPr/>
        <a:lstStyle/>
        <a:p>
          <a:endParaRPr lang="ru-RU"/>
        </a:p>
      </dgm:t>
    </dgm:pt>
    <dgm:pt modelId="{42703043-DF8F-5A43-9813-A0EC7855FD6D}" type="pres">
      <dgm:prSet presAssocID="{B9BDC292-B945-264E-83D3-AB4F48881456}" presName="node" presStyleLbl="node1" presStyleIdx="4" presStyleCnt="6" custRadScaleRad="104120" custRadScaleInc="31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A55984-E890-594B-A43D-88C50BA0F8B0}" type="pres">
      <dgm:prSet presAssocID="{FECA322C-7D33-DD43-A34A-5442F9851403}" presName="parTrans" presStyleLbl="bgSibTrans2D1" presStyleIdx="5" presStyleCnt="6" custAng="10899551" custScaleX="57823" custLinFactNeighborX="-21074" custLinFactNeighborY="3841"/>
      <dgm:spPr/>
      <dgm:t>
        <a:bodyPr/>
        <a:lstStyle/>
        <a:p>
          <a:endParaRPr lang="ru-RU"/>
        </a:p>
      </dgm:t>
    </dgm:pt>
    <dgm:pt modelId="{AB718A5F-FC20-8F44-8B8E-BF9D8A498AB2}" type="pres">
      <dgm:prSet presAssocID="{EF9175F0-2882-374B-8D29-0BF54B4E9AC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240A84-B347-D24A-9C42-6D4FA1B36A49}" srcId="{2A9C051C-50DF-AE47-9A99-1E3FB4EDD98C}" destId="{19AFE6E2-E8A6-EF48-A218-A7C45F7FD069}" srcOrd="1" destOrd="0" parTransId="{70D92301-8C06-884E-BCDE-CC6C0F911941}" sibTransId="{C0A87B91-8AA2-9F43-A09D-61C38EE60CB0}"/>
    <dgm:cxn modelId="{F19F952C-7F8C-1C43-A511-2741E0369AA3}" srcId="{5F259E50-4231-5A46-A460-E10CED481861}" destId="{2A9C051C-50DF-AE47-9A99-1E3FB4EDD98C}" srcOrd="0" destOrd="0" parTransId="{8E66EB7D-BCF6-8F4E-ADA3-2266E5797352}" sibTransId="{F990BDC7-95EC-A346-B3EB-0661115AB276}"/>
    <dgm:cxn modelId="{CCE2C383-20E8-4F86-9FBD-FB743ADB40A0}" type="presOf" srcId="{70D92301-8C06-884E-BCDE-CC6C0F911941}" destId="{59345296-C7BB-CB42-A499-64D9804BAE34}" srcOrd="0" destOrd="0" presId="urn:microsoft.com/office/officeart/2005/8/layout/radial4"/>
    <dgm:cxn modelId="{9177313F-3651-1F4C-8BAC-2A95359B5118}" srcId="{5F259E50-4231-5A46-A460-E10CED481861}" destId="{13E6232B-2D9E-7042-9874-B1B9AB41C29B}" srcOrd="1" destOrd="0" parTransId="{EAE16A40-5392-D640-B027-60FF34105CCD}" sibTransId="{0E9E9D0D-A365-AD4A-A0D2-E94E7042989D}"/>
    <dgm:cxn modelId="{991D4C9A-A983-443C-AE4E-47F6E349B38A}" type="presOf" srcId="{64687568-DC64-D442-A4EC-D9A15A46A12A}" destId="{CCCAE223-96A3-9A41-8331-558D514C1BAF}" srcOrd="0" destOrd="0" presId="urn:microsoft.com/office/officeart/2005/8/layout/radial4"/>
    <dgm:cxn modelId="{234AC384-B5E4-42F7-B446-81BA87421424}" type="presOf" srcId="{6267D078-D651-1F4A-BE47-41B39B41BACF}" destId="{D71B5B10-E66C-1A46-8C39-359C0F238369}" srcOrd="0" destOrd="0" presId="urn:microsoft.com/office/officeart/2005/8/layout/radial4"/>
    <dgm:cxn modelId="{0C40F1D2-122C-486D-A589-25F12289F676}" type="presOf" srcId="{FECA322C-7D33-DD43-A34A-5442F9851403}" destId="{8AA55984-E890-594B-A43D-88C50BA0F8B0}" srcOrd="0" destOrd="0" presId="urn:microsoft.com/office/officeart/2005/8/layout/radial4"/>
    <dgm:cxn modelId="{27FC374C-31D9-43BA-8DBE-79901DB236CB}" type="presOf" srcId="{9E529F33-1294-ED41-BC3F-6A8C64219DAC}" destId="{3D0CFB78-34F3-0746-8874-BF39DDE97202}" srcOrd="0" destOrd="0" presId="urn:microsoft.com/office/officeart/2005/8/layout/radial4"/>
    <dgm:cxn modelId="{896C9D8A-C484-2B47-8757-252ECEB3DFF6}" srcId="{2A9C051C-50DF-AE47-9A99-1E3FB4EDD98C}" destId="{EF9175F0-2882-374B-8D29-0BF54B4E9AC7}" srcOrd="5" destOrd="0" parTransId="{FECA322C-7D33-DD43-A34A-5442F9851403}" sibTransId="{102043D2-F986-5148-B98D-404F45BD9F85}"/>
    <dgm:cxn modelId="{8EABE2C2-F52A-9E46-A6B0-1F4664D7A293}" srcId="{2A9C051C-50DF-AE47-9A99-1E3FB4EDD98C}" destId="{64687568-DC64-D442-A4EC-D9A15A46A12A}" srcOrd="0" destOrd="0" parTransId="{550F01BA-D9B0-CA4F-9B41-44EB5348A9CB}" sibTransId="{56508F8D-44CF-A349-B081-9FC064BFBF84}"/>
    <dgm:cxn modelId="{63590F12-A605-4365-B942-3799E30DF8F6}" type="presOf" srcId="{AD2CD81D-1F54-5346-B741-F1A70CB16920}" destId="{B36D8EC1-3736-3444-974F-D0EBBCFBC866}" srcOrd="0" destOrd="0" presId="urn:microsoft.com/office/officeart/2005/8/layout/radial4"/>
    <dgm:cxn modelId="{7EBC32AB-EE1E-B541-B9AA-E7C73297C4C7}" srcId="{2A9C051C-50DF-AE47-9A99-1E3FB4EDD98C}" destId="{6267D078-D651-1F4A-BE47-41B39B41BACF}" srcOrd="3" destOrd="0" parTransId="{BA939E6E-44AE-834A-935E-73B67210A9EB}" sibTransId="{204FD9CD-1B2D-4249-A339-504897B70FDD}"/>
    <dgm:cxn modelId="{7DD9FEF3-D2A3-4417-A30A-8FFCAB84BE33}" type="presOf" srcId="{BA939E6E-44AE-834A-935E-73B67210A9EB}" destId="{A36E3B11-A5F8-7A43-852C-AC3A610EAB84}" srcOrd="0" destOrd="0" presId="urn:microsoft.com/office/officeart/2005/8/layout/radial4"/>
    <dgm:cxn modelId="{27402F8E-05C6-4FD7-9539-5F5E184BDB46}" type="presOf" srcId="{EF9175F0-2882-374B-8D29-0BF54B4E9AC7}" destId="{AB718A5F-FC20-8F44-8B8E-BF9D8A498AB2}" srcOrd="0" destOrd="0" presId="urn:microsoft.com/office/officeart/2005/8/layout/radial4"/>
    <dgm:cxn modelId="{D9464FBD-D966-4E69-833E-392338147ED2}" type="presOf" srcId="{2A9C051C-50DF-AE47-9A99-1E3FB4EDD98C}" destId="{A583D0C2-36AE-7F4A-8D09-4AA8DF48A10E}" srcOrd="0" destOrd="0" presId="urn:microsoft.com/office/officeart/2005/8/layout/radial4"/>
    <dgm:cxn modelId="{B5E5D55D-748B-46FF-83A1-5194779F94AA}" type="presOf" srcId="{B9BDC292-B945-264E-83D3-AB4F48881456}" destId="{42703043-DF8F-5A43-9813-A0EC7855FD6D}" srcOrd="0" destOrd="0" presId="urn:microsoft.com/office/officeart/2005/8/layout/radial4"/>
    <dgm:cxn modelId="{1AC5A254-0A9B-BC41-8928-392C0A0A1953}" srcId="{2A9C051C-50DF-AE47-9A99-1E3FB4EDD98C}" destId="{B9BDC292-B945-264E-83D3-AB4F48881456}" srcOrd="4" destOrd="0" parTransId="{AD2CD81D-1F54-5346-B741-F1A70CB16920}" sibTransId="{A866E2C4-177B-8A43-A07C-CBF012F17878}"/>
    <dgm:cxn modelId="{5B0D4377-C090-40DE-817B-7D566B966115}" type="presOf" srcId="{550F01BA-D9B0-CA4F-9B41-44EB5348A9CB}" destId="{5FB1F742-6A67-CC49-BAF6-5E4CBF4B26B7}" srcOrd="0" destOrd="0" presId="urn:microsoft.com/office/officeart/2005/8/layout/radial4"/>
    <dgm:cxn modelId="{60A70AA0-3200-4E68-8D46-BB7043B89C38}" type="presOf" srcId="{19AFE6E2-E8A6-EF48-A218-A7C45F7FD069}" destId="{1F9A2A1D-BD21-7E43-B066-B92531C6E7E6}" srcOrd="0" destOrd="0" presId="urn:microsoft.com/office/officeart/2005/8/layout/radial4"/>
    <dgm:cxn modelId="{19A190E4-DBB8-4689-B592-F14861E7E4FC}" type="presOf" srcId="{5F259E50-4231-5A46-A460-E10CED481861}" destId="{E21F62C4-6E20-F64F-9744-C927900C5DE2}" srcOrd="0" destOrd="0" presId="urn:microsoft.com/office/officeart/2005/8/layout/radial4"/>
    <dgm:cxn modelId="{0A227606-2B83-4A5C-B358-4FCA97A04E6F}" type="presOf" srcId="{7B572874-E9B5-1740-AB53-F11F196D3785}" destId="{45CF85AC-E4C8-DC4A-92E5-0C80110BBFFF}" srcOrd="0" destOrd="0" presId="urn:microsoft.com/office/officeart/2005/8/layout/radial4"/>
    <dgm:cxn modelId="{716A2A2F-4F5A-DC40-A866-134884B57554}" srcId="{2A9C051C-50DF-AE47-9A99-1E3FB4EDD98C}" destId="{7B572874-E9B5-1740-AB53-F11F196D3785}" srcOrd="2" destOrd="0" parTransId="{9E529F33-1294-ED41-BC3F-6A8C64219DAC}" sibTransId="{5F91E089-235D-B84A-A1D5-5B4FA47718E9}"/>
    <dgm:cxn modelId="{44649471-4205-4D0C-A40E-E7DE20D8BEFA}" type="presParOf" srcId="{E21F62C4-6E20-F64F-9744-C927900C5DE2}" destId="{A583D0C2-36AE-7F4A-8D09-4AA8DF48A10E}" srcOrd="0" destOrd="0" presId="urn:microsoft.com/office/officeart/2005/8/layout/radial4"/>
    <dgm:cxn modelId="{E3A05A8B-0921-4D17-B515-B6247B45C9AD}" type="presParOf" srcId="{E21F62C4-6E20-F64F-9744-C927900C5DE2}" destId="{5FB1F742-6A67-CC49-BAF6-5E4CBF4B26B7}" srcOrd="1" destOrd="0" presId="urn:microsoft.com/office/officeart/2005/8/layout/radial4"/>
    <dgm:cxn modelId="{6E357B2E-2A32-49EC-89EA-8EAC49D8B08C}" type="presParOf" srcId="{E21F62C4-6E20-F64F-9744-C927900C5DE2}" destId="{CCCAE223-96A3-9A41-8331-558D514C1BAF}" srcOrd="2" destOrd="0" presId="urn:microsoft.com/office/officeart/2005/8/layout/radial4"/>
    <dgm:cxn modelId="{AD6685E0-7345-41FB-AFEE-61A5961DF20E}" type="presParOf" srcId="{E21F62C4-6E20-F64F-9744-C927900C5DE2}" destId="{59345296-C7BB-CB42-A499-64D9804BAE34}" srcOrd="3" destOrd="0" presId="urn:microsoft.com/office/officeart/2005/8/layout/radial4"/>
    <dgm:cxn modelId="{FEB168CA-7FAE-4D55-BE39-ADF9C8448578}" type="presParOf" srcId="{E21F62C4-6E20-F64F-9744-C927900C5DE2}" destId="{1F9A2A1D-BD21-7E43-B066-B92531C6E7E6}" srcOrd="4" destOrd="0" presId="urn:microsoft.com/office/officeart/2005/8/layout/radial4"/>
    <dgm:cxn modelId="{AF079596-C2E1-48B0-A787-80EE7F6EF02C}" type="presParOf" srcId="{E21F62C4-6E20-F64F-9744-C927900C5DE2}" destId="{3D0CFB78-34F3-0746-8874-BF39DDE97202}" srcOrd="5" destOrd="0" presId="urn:microsoft.com/office/officeart/2005/8/layout/radial4"/>
    <dgm:cxn modelId="{20ABF584-1251-4F68-B2D3-BB2AE5D1B7F9}" type="presParOf" srcId="{E21F62C4-6E20-F64F-9744-C927900C5DE2}" destId="{45CF85AC-E4C8-DC4A-92E5-0C80110BBFFF}" srcOrd="6" destOrd="0" presId="urn:microsoft.com/office/officeart/2005/8/layout/radial4"/>
    <dgm:cxn modelId="{6F79BCBA-70C0-4B82-B69D-5FBBEF142CDE}" type="presParOf" srcId="{E21F62C4-6E20-F64F-9744-C927900C5DE2}" destId="{A36E3B11-A5F8-7A43-852C-AC3A610EAB84}" srcOrd="7" destOrd="0" presId="urn:microsoft.com/office/officeart/2005/8/layout/radial4"/>
    <dgm:cxn modelId="{40A8B43A-1DCA-4BC8-96E0-4BDE44536EFA}" type="presParOf" srcId="{E21F62C4-6E20-F64F-9744-C927900C5DE2}" destId="{D71B5B10-E66C-1A46-8C39-359C0F238369}" srcOrd="8" destOrd="0" presId="urn:microsoft.com/office/officeart/2005/8/layout/radial4"/>
    <dgm:cxn modelId="{1067D9F5-30B8-4AFB-85F7-3A19985F744E}" type="presParOf" srcId="{E21F62C4-6E20-F64F-9744-C927900C5DE2}" destId="{B36D8EC1-3736-3444-974F-D0EBBCFBC866}" srcOrd="9" destOrd="0" presId="urn:microsoft.com/office/officeart/2005/8/layout/radial4"/>
    <dgm:cxn modelId="{02F0126D-A6E5-489C-A47B-6F05AA4060A6}" type="presParOf" srcId="{E21F62C4-6E20-F64F-9744-C927900C5DE2}" destId="{42703043-DF8F-5A43-9813-A0EC7855FD6D}" srcOrd="10" destOrd="0" presId="urn:microsoft.com/office/officeart/2005/8/layout/radial4"/>
    <dgm:cxn modelId="{666D2FE8-B416-4C32-86AE-232A46FBA211}" type="presParOf" srcId="{E21F62C4-6E20-F64F-9744-C927900C5DE2}" destId="{8AA55984-E890-594B-A43D-88C50BA0F8B0}" srcOrd="11" destOrd="0" presId="urn:microsoft.com/office/officeart/2005/8/layout/radial4"/>
    <dgm:cxn modelId="{5CAE77A7-3B2C-4ADE-811C-9053EEF596E3}" type="presParOf" srcId="{E21F62C4-6E20-F64F-9744-C927900C5DE2}" destId="{AB718A5F-FC20-8F44-8B8E-BF9D8A498AB2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B800AA-15F6-354C-9CD8-A87AAC144739}">
      <dsp:nvSpPr>
        <dsp:cNvPr id="0" name=""/>
        <dsp:cNvSpPr/>
      </dsp:nvSpPr>
      <dsp:spPr>
        <a:xfrm>
          <a:off x="0" y="213358"/>
          <a:ext cx="1645383" cy="658153"/>
        </a:xfrm>
        <a:prstGeom prst="homePlate">
          <a:avLst/>
        </a:prstGeom>
        <a:solidFill>
          <a:schemeClr val="accent3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8674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Диагностика</a:t>
          </a:r>
          <a:endParaRPr lang="ru-RU" sz="1100" kern="1200" dirty="0"/>
        </a:p>
      </dsp:txBody>
      <dsp:txXfrm>
        <a:off x="0" y="213358"/>
        <a:ext cx="1480845" cy="658153"/>
      </dsp:txXfrm>
    </dsp:sp>
    <dsp:sp modelId="{71563CD4-F370-2746-B859-13E280D1C388}">
      <dsp:nvSpPr>
        <dsp:cNvPr id="0" name=""/>
        <dsp:cNvSpPr/>
      </dsp:nvSpPr>
      <dsp:spPr>
        <a:xfrm>
          <a:off x="1316306" y="213358"/>
          <a:ext cx="1645383" cy="658153"/>
        </a:xfrm>
        <a:prstGeom prst="chevron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Консалтинг (документы)</a:t>
          </a:r>
          <a:endParaRPr lang="ru-RU" sz="1100" kern="1200" dirty="0"/>
        </a:p>
      </dsp:txBody>
      <dsp:txXfrm>
        <a:off x="1645383" y="213358"/>
        <a:ext cx="987230" cy="658153"/>
      </dsp:txXfrm>
    </dsp:sp>
    <dsp:sp modelId="{E629C35C-B296-C74B-8BEC-80077982EDD8}">
      <dsp:nvSpPr>
        <dsp:cNvPr id="0" name=""/>
        <dsp:cNvSpPr/>
      </dsp:nvSpPr>
      <dsp:spPr>
        <a:xfrm>
          <a:off x="2632612" y="213358"/>
          <a:ext cx="1645383" cy="658153"/>
        </a:xfrm>
        <a:prstGeom prst="chevron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rgbClr val="000000"/>
              </a:solidFill>
            </a:rPr>
            <a:t>Автоматизация канцелярии</a:t>
          </a:r>
          <a:endParaRPr lang="ru-RU" sz="1100" kern="1200" dirty="0">
            <a:solidFill>
              <a:srgbClr val="000000"/>
            </a:solidFill>
          </a:endParaRPr>
        </a:p>
      </dsp:txBody>
      <dsp:txXfrm>
        <a:off x="2961689" y="213358"/>
        <a:ext cx="987230" cy="6581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B800AA-15F6-354C-9CD8-A87AAC144739}">
      <dsp:nvSpPr>
        <dsp:cNvPr id="0" name=""/>
        <dsp:cNvSpPr/>
      </dsp:nvSpPr>
      <dsp:spPr>
        <a:xfrm>
          <a:off x="1" y="350985"/>
          <a:ext cx="1662536" cy="665014"/>
        </a:xfrm>
        <a:prstGeom prst="homePlate">
          <a:avLst/>
        </a:prstGeom>
        <a:solidFill>
          <a:schemeClr val="tx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8674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Диагностика</a:t>
          </a:r>
          <a:endParaRPr lang="ru-RU" sz="1100" kern="1200" dirty="0"/>
        </a:p>
      </dsp:txBody>
      <dsp:txXfrm>
        <a:off x="1" y="350985"/>
        <a:ext cx="1496283" cy="665014"/>
      </dsp:txXfrm>
    </dsp:sp>
    <dsp:sp modelId="{71563CD4-F370-2746-B859-13E280D1C388}">
      <dsp:nvSpPr>
        <dsp:cNvPr id="0" name=""/>
        <dsp:cNvSpPr/>
      </dsp:nvSpPr>
      <dsp:spPr>
        <a:xfrm>
          <a:off x="1330030" y="350985"/>
          <a:ext cx="1662536" cy="665014"/>
        </a:xfrm>
        <a:prstGeom prst="chevron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Консалтинг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(+ процедуры)</a:t>
          </a:r>
          <a:endParaRPr lang="ru-RU" sz="1100" kern="1200" dirty="0"/>
        </a:p>
      </dsp:txBody>
      <dsp:txXfrm>
        <a:off x="1662537" y="350985"/>
        <a:ext cx="997522" cy="665014"/>
      </dsp:txXfrm>
    </dsp:sp>
    <dsp:sp modelId="{E629C35C-B296-C74B-8BEC-80077982EDD8}">
      <dsp:nvSpPr>
        <dsp:cNvPr id="0" name=""/>
        <dsp:cNvSpPr/>
      </dsp:nvSpPr>
      <dsp:spPr>
        <a:xfrm>
          <a:off x="2660059" y="350985"/>
          <a:ext cx="1662536" cy="665014"/>
        </a:xfrm>
        <a:prstGeom prst="chevron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rgbClr val="000000"/>
              </a:solidFill>
            </a:rPr>
            <a:t>Автоматизация канцелярии</a:t>
          </a:r>
          <a:endParaRPr lang="ru-RU" sz="1100" kern="1200" dirty="0">
            <a:solidFill>
              <a:srgbClr val="000000"/>
            </a:solidFill>
          </a:endParaRPr>
        </a:p>
      </dsp:txBody>
      <dsp:txXfrm>
        <a:off x="2992566" y="350985"/>
        <a:ext cx="997522" cy="665014"/>
      </dsp:txXfrm>
    </dsp:sp>
    <dsp:sp modelId="{83D47AD9-2870-E949-9D4A-D6CF1131B4B7}">
      <dsp:nvSpPr>
        <dsp:cNvPr id="0" name=""/>
        <dsp:cNvSpPr/>
      </dsp:nvSpPr>
      <dsp:spPr>
        <a:xfrm>
          <a:off x="3990089" y="350985"/>
          <a:ext cx="1662536" cy="665014"/>
        </a:xfrm>
        <a:prstGeom prst="chevron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</a:rPr>
            <a:t>Автоматизация подразделений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4322596" y="350985"/>
        <a:ext cx="997522" cy="6650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B800AA-15F6-354C-9CD8-A87AAC144739}">
      <dsp:nvSpPr>
        <dsp:cNvPr id="0" name=""/>
        <dsp:cNvSpPr/>
      </dsp:nvSpPr>
      <dsp:spPr>
        <a:xfrm>
          <a:off x="1" y="507189"/>
          <a:ext cx="1662191" cy="664876"/>
        </a:xfrm>
        <a:prstGeom prst="homePlate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58674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Диагностика</a:t>
          </a:r>
          <a:endParaRPr lang="ru-RU" sz="1100" kern="1200" dirty="0"/>
        </a:p>
      </dsp:txBody>
      <dsp:txXfrm>
        <a:off x="1" y="507189"/>
        <a:ext cx="1495972" cy="664876"/>
      </dsp:txXfrm>
    </dsp:sp>
    <dsp:sp modelId="{71563CD4-F370-2746-B859-13E280D1C388}">
      <dsp:nvSpPr>
        <dsp:cNvPr id="0" name=""/>
        <dsp:cNvSpPr/>
      </dsp:nvSpPr>
      <dsp:spPr>
        <a:xfrm>
          <a:off x="1329754" y="507189"/>
          <a:ext cx="1662191" cy="664876"/>
        </a:xfrm>
        <a:prstGeom prst="chevron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Консалтинг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(+ процессы внутренние)</a:t>
          </a:r>
          <a:endParaRPr lang="ru-RU" sz="1100" kern="1200" dirty="0"/>
        </a:p>
      </dsp:txBody>
      <dsp:txXfrm>
        <a:off x="1662192" y="507189"/>
        <a:ext cx="997315" cy="664876"/>
      </dsp:txXfrm>
    </dsp:sp>
    <dsp:sp modelId="{72E86980-1E09-6D40-9603-F4344FF4A4C3}">
      <dsp:nvSpPr>
        <dsp:cNvPr id="0" name=""/>
        <dsp:cNvSpPr/>
      </dsp:nvSpPr>
      <dsp:spPr>
        <a:xfrm>
          <a:off x="2659508" y="507189"/>
          <a:ext cx="1662191" cy="664876"/>
        </a:xfrm>
        <a:prstGeom prst="chevron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rgbClr val="000000"/>
              </a:solidFill>
            </a:rPr>
            <a:t>Управление процессами (инструмент)</a:t>
          </a:r>
          <a:endParaRPr lang="ru-RU" sz="1100" kern="1200" dirty="0">
            <a:solidFill>
              <a:srgbClr val="000000"/>
            </a:solidFill>
          </a:endParaRPr>
        </a:p>
      </dsp:txBody>
      <dsp:txXfrm>
        <a:off x="2991946" y="507189"/>
        <a:ext cx="997315" cy="664876"/>
      </dsp:txXfrm>
    </dsp:sp>
    <dsp:sp modelId="{E629C35C-B296-C74B-8BEC-80077982EDD8}">
      <dsp:nvSpPr>
        <dsp:cNvPr id="0" name=""/>
        <dsp:cNvSpPr/>
      </dsp:nvSpPr>
      <dsp:spPr>
        <a:xfrm>
          <a:off x="3989262" y="507189"/>
          <a:ext cx="1662191" cy="664876"/>
        </a:xfrm>
        <a:prstGeom prst="chevron">
          <a:avLst/>
        </a:prstGeom>
        <a:solidFill>
          <a:schemeClr val="accent4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rgbClr val="000000"/>
              </a:solidFill>
            </a:rPr>
            <a:t>Автоматизация канцелярии</a:t>
          </a:r>
          <a:endParaRPr lang="ru-RU" sz="1100" kern="1200" dirty="0">
            <a:solidFill>
              <a:srgbClr val="000000"/>
            </a:solidFill>
          </a:endParaRPr>
        </a:p>
      </dsp:txBody>
      <dsp:txXfrm>
        <a:off x="4321700" y="507189"/>
        <a:ext cx="997315" cy="664876"/>
      </dsp:txXfrm>
    </dsp:sp>
    <dsp:sp modelId="{63D11089-6E7A-984E-AB87-3C33CAEDE3C9}">
      <dsp:nvSpPr>
        <dsp:cNvPr id="0" name=""/>
        <dsp:cNvSpPr/>
      </dsp:nvSpPr>
      <dsp:spPr>
        <a:xfrm>
          <a:off x="5319015" y="507189"/>
          <a:ext cx="1662191" cy="664876"/>
        </a:xfrm>
        <a:prstGeom prst="chevron">
          <a:avLst/>
        </a:prstGeom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rgbClr val="000000"/>
              </a:solidFill>
            </a:rPr>
            <a:t>Автоматизация подразделений</a:t>
          </a:r>
          <a:endParaRPr lang="ru-RU" sz="1100" kern="1200" dirty="0">
            <a:solidFill>
              <a:srgbClr val="000000"/>
            </a:solidFill>
          </a:endParaRPr>
        </a:p>
      </dsp:txBody>
      <dsp:txXfrm>
        <a:off x="5651453" y="507189"/>
        <a:ext cx="997315" cy="6648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B800AA-15F6-354C-9CD8-A87AAC144739}">
      <dsp:nvSpPr>
        <dsp:cNvPr id="0" name=""/>
        <dsp:cNvSpPr/>
      </dsp:nvSpPr>
      <dsp:spPr>
        <a:xfrm>
          <a:off x="1015" y="683424"/>
          <a:ext cx="1662876" cy="665150"/>
        </a:xfrm>
        <a:prstGeom prst="homePlate">
          <a:avLst/>
        </a:prstGeom>
        <a:solidFill>
          <a:schemeClr val="accent6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Диагностика</a:t>
          </a:r>
          <a:endParaRPr lang="ru-RU" sz="1000" kern="1200" dirty="0"/>
        </a:p>
      </dsp:txBody>
      <dsp:txXfrm>
        <a:off x="1015" y="683424"/>
        <a:ext cx="1496589" cy="665150"/>
      </dsp:txXfrm>
    </dsp:sp>
    <dsp:sp modelId="{71563CD4-F370-2746-B859-13E280D1C388}">
      <dsp:nvSpPr>
        <dsp:cNvPr id="0" name=""/>
        <dsp:cNvSpPr/>
      </dsp:nvSpPr>
      <dsp:spPr>
        <a:xfrm>
          <a:off x="1331316" y="683424"/>
          <a:ext cx="1662876" cy="665150"/>
        </a:xfrm>
        <a:prstGeom prst="chevron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Консалтинг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(+ процессы</a:t>
          </a:r>
          <a:r>
            <a:rPr lang="en-US" sz="1000" kern="1200" dirty="0" smtClean="0"/>
            <a:t> </a:t>
          </a:r>
          <a:r>
            <a:rPr lang="ru-RU" sz="1000" kern="1200" dirty="0" smtClean="0"/>
            <a:t>внешние)</a:t>
          </a:r>
          <a:endParaRPr lang="ru-RU" sz="1000" kern="1200" dirty="0"/>
        </a:p>
      </dsp:txBody>
      <dsp:txXfrm>
        <a:off x="1663891" y="683424"/>
        <a:ext cx="997726" cy="665150"/>
      </dsp:txXfrm>
    </dsp:sp>
    <dsp:sp modelId="{72E86980-1E09-6D40-9603-F4344FF4A4C3}">
      <dsp:nvSpPr>
        <dsp:cNvPr id="0" name=""/>
        <dsp:cNvSpPr/>
      </dsp:nvSpPr>
      <dsp:spPr>
        <a:xfrm>
          <a:off x="2661616" y="683424"/>
          <a:ext cx="1662876" cy="665150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rgbClr val="000000"/>
              </a:solidFill>
            </a:rPr>
            <a:t>Управление процессами (инструмент)</a:t>
          </a:r>
          <a:endParaRPr lang="ru-RU" sz="1000" kern="1200" dirty="0">
            <a:solidFill>
              <a:srgbClr val="000000"/>
            </a:solidFill>
          </a:endParaRPr>
        </a:p>
      </dsp:txBody>
      <dsp:txXfrm>
        <a:off x="2994191" y="683424"/>
        <a:ext cx="997726" cy="665150"/>
      </dsp:txXfrm>
    </dsp:sp>
    <dsp:sp modelId="{E629C35C-B296-C74B-8BEC-80077982EDD8}">
      <dsp:nvSpPr>
        <dsp:cNvPr id="0" name=""/>
        <dsp:cNvSpPr/>
      </dsp:nvSpPr>
      <dsp:spPr>
        <a:xfrm>
          <a:off x="3991917" y="683424"/>
          <a:ext cx="1662876" cy="665150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rgbClr val="000000"/>
              </a:solidFill>
            </a:rPr>
            <a:t>Автоматизация канцелярии</a:t>
          </a:r>
          <a:endParaRPr lang="ru-RU" sz="1000" kern="1200" dirty="0">
            <a:solidFill>
              <a:srgbClr val="000000"/>
            </a:solidFill>
          </a:endParaRPr>
        </a:p>
      </dsp:txBody>
      <dsp:txXfrm>
        <a:off x="4324492" y="683424"/>
        <a:ext cx="997726" cy="665150"/>
      </dsp:txXfrm>
    </dsp:sp>
    <dsp:sp modelId="{63D11089-6E7A-984E-AB87-3C33CAEDE3C9}">
      <dsp:nvSpPr>
        <dsp:cNvPr id="0" name=""/>
        <dsp:cNvSpPr/>
      </dsp:nvSpPr>
      <dsp:spPr>
        <a:xfrm>
          <a:off x="5322218" y="683424"/>
          <a:ext cx="1662876" cy="665150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rgbClr val="000000"/>
              </a:solidFill>
            </a:rPr>
            <a:t>Автоматизация подразделений</a:t>
          </a:r>
          <a:endParaRPr lang="ru-RU" sz="1000" kern="1200" dirty="0">
            <a:solidFill>
              <a:srgbClr val="000000"/>
            </a:solidFill>
          </a:endParaRPr>
        </a:p>
      </dsp:txBody>
      <dsp:txXfrm>
        <a:off x="5654793" y="683424"/>
        <a:ext cx="997726" cy="665150"/>
      </dsp:txXfrm>
    </dsp:sp>
    <dsp:sp modelId="{492D38C3-D344-0D42-B69A-818EF9A46298}">
      <dsp:nvSpPr>
        <dsp:cNvPr id="0" name=""/>
        <dsp:cNvSpPr/>
      </dsp:nvSpPr>
      <dsp:spPr>
        <a:xfrm>
          <a:off x="6652519" y="672735"/>
          <a:ext cx="1662876" cy="686528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rgbClr val="000000"/>
              </a:solidFill>
            </a:rPr>
            <a:t>Автоматизация межсубьектного взаимодействия</a:t>
          </a:r>
          <a:endParaRPr lang="ru-RU" sz="1000" kern="1200" dirty="0">
            <a:solidFill>
              <a:srgbClr val="000000"/>
            </a:solidFill>
          </a:endParaRPr>
        </a:p>
      </dsp:txBody>
      <dsp:txXfrm>
        <a:off x="6995783" y="672735"/>
        <a:ext cx="976348" cy="68652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83D0C2-36AE-7F4A-8D09-4AA8DF48A10E}">
      <dsp:nvSpPr>
        <dsp:cNvPr id="0" name=""/>
        <dsp:cNvSpPr/>
      </dsp:nvSpPr>
      <dsp:spPr>
        <a:xfrm>
          <a:off x="3152760" y="3104650"/>
          <a:ext cx="2609998" cy="2394000"/>
        </a:xfrm>
        <a:prstGeom prst="ellipse">
          <a:avLst/>
        </a:prstGeom>
        <a:solidFill>
          <a:srgbClr val="FF000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500" b="1" kern="1200" dirty="0" smtClean="0">
              <a:latin typeface="Arial" charset="0"/>
            </a:rPr>
            <a:t>Утвержденная организационная и функциональная структура</a:t>
          </a:r>
          <a:endParaRPr lang="ru-RU" sz="1500" b="1" kern="1200" dirty="0"/>
        </a:p>
      </dsp:txBody>
      <dsp:txXfrm>
        <a:off x="3534985" y="3455243"/>
        <a:ext cx="1845548" cy="1692814"/>
      </dsp:txXfrm>
    </dsp:sp>
    <dsp:sp modelId="{5FB1F742-6A67-CC49-BAF6-5E4CBF4B26B7}">
      <dsp:nvSpPr>
        <dsp:cNvPr id="0" name=""/>
        <dsp:cNvSpPr/>
      </dsp:nvSpPr>
      <dsp:spPr>
        <a:xfrm>
          <a:off x="1686732" y="3902589"/>
          <a:ext cx="1397013" cy="661287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z="-38100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CAE223-96A3-9A41-8331-558D514C1BAF}">
      <dsp:nvSpPr>
        <dsp:cNvPr id="0" name=""/>
        <dsp:cNvSpPr/>
      </dsp:nvSpPr>
      <dsp:spPr>
        <a:xfrm>
          <a:off x="874" y="3553749"/>
          <a:ext cx="1624215" cy="12993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kern="1200" dirty="0" smtClean="0">
              <a:latin typeface="Arial" charset="0"/>
            </a:rPr>
            <a:t>Наличие описанного результата</a:t>
          </a:r>
          <a:endParaRPr lang="ru-RU" sz="1600" kern="1200" dirty="0"/>
        </a:p>
      </dsp:txBody>
      <dsp:txXfrm>
        <a:off x="38931" y="3591806"/>
        <a:ext cx="1548101" cy="1223258"/>
      </dsp:txXfrm>
    </dsp:sp>
    <dsp:sp modelId="{59345296-C7BB-CB42-A499-64D9804BAE34}">
      <dsp:nvSpPr>
        <dsp:cNvPr id="0" name=""/>
        <dsp:cNvSpPr/>
      </dsp:nvSpPr>
      <dsp:spPr>
        <a:xfrm rot="1930050">
          <a:off x="2088647" y="2952843"/>
          <a:ext cx="1298585" cy="661287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892954"/>
            <a:satOff val="5380"/>
            <a:lumOff val="431"/>
            <a:alphaOff val="0"/>
          </a:schemeClr>
        </a:solidFill>
        <a:ln>
          <a:noFill/>
        </a:ln>
        <a:effectLst/>
        <a:sp3d z="-38100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9A2A1D-BD21-7E43-B066-B92531C6E7E6}">
      <dsp:nvSpPr>
        <dsp:cNvPr id="0" name=""/>
        <dsp:cNvSpPr/>
      </dsp:nvSpPr>
      <dsp:spPr>
        <a:xfrm>
          <a:off x="550328" y="1627175"/>
          <a:ext cx="1624215" cy="1299372"/>
        </a:xfrm>
        <a:prstGeom prst="roundRect">
          <a:avLst>
            <a:gd name="adj" fmla="val 10000"/>
          </a:avLst>
        </a:prstGeom>
        <a:solidFill>
          <a:schemeClr val="accent4">
            <a:hueOff val="-892954"/>
            <a:satOff val="5380"/>
            <a:lumOff val="431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kern="1200" dirty="0" smtClean="0">
              <a:latin typeface="Arial" charset="0"/>
            </a:rPr>
            <a:t>Наличие ОРД</a:t>
          </a:r>
          <a:endParaRPr lang="ru-RU" sz="1600" kern="1200" dirty="0"/>
        </a:p>
      </dsp:txBody>
      <dsp:txXfrm>
        <a:off x="588385" y="1665232"/>
        <a:ext cx="1548101" cy="1223258"/>
      </dsp:txXfrm>
    </dsp:sp>
    <dsp:sp modelId="{3D0CFB78-34F3-0746-8874-BF39DDE97202}">
      <dsp:nvSpPr>
        <dsp:cNvPr id="0" name=""/>
        <dsp:cNvSpPr/>
      </dsp:nvSpPr>
      <dsp:spPr>
        <a:xfrm rot="4288845">
          <a:off x="3117889" y="2083709"/>
          <a:ext cx="1487469" cy="661287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1785909"/>
            <a:satOff val="10760"/>
            <a:lumOff val="862"/>
            <a:alphaOff val="0"/>
          </a:schemeClr>
        </a:solidFill>
        <a:ln>
          <a:noFill/>
        </a:ln>
        <a:effectLst/>
        <a:sp3d z="-38100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CF85AC-E4C8-DC4A-92E5-0C80110BBFFF}">
      <dsp:nvSpPr>
        <dsp:cNvPr id="0" name=""/>
        <dsp:cNvSpPr/>
      </dsp:nvSpPr>
      <dsp:spPr>
        <a:xfrm>
          <a:off x="2584420" y="243484"/>
          <a:ext cx="1624215" cy="1299372"/>
        </a:xfrm>
        <a:prstGeom prst="roundRect">
          <a:avLst>
            <a:gd name="adj" fmla="val 10000"/>
          </a:avLst>
        </a:prstGeom>
        <a:solidFill>
          <a:schemeClr val="accent4">
            <a:hueOff val="-1785909"/>
            <a:satOff val="10760"/>
            <a:lumOff val="862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kern="1200" dirty="0" smtClean="0">
              <a:latin typeface="Arial" charset="0"/>
            </a:rPr>
            <a:t>Утверждение процессных схем и регламентов</a:t>
          </a:r>
          <a:endParaRPr lang="ru-RU" sz="1600" kern="1200" dirty="0"/>
        </a:p>
      </dsp:txBody>
      <dsp:txXfrm>
        <a:off x="2622477" y="281541"/>
        <a:ext cx="1548101" cy="1223258"/>
      </dsp:txXfrm>
    </dsp:sp>
    <dsp:sp modelId="{A36E3B11-A5F8-7A43-852C-AC3A610EAB84}">
      <dsp:nvSpPr>
        <dsp:cNvPr id="0" name=""/>
        <dsp:cNvSpPr/>
      </dsp:nvSpPr>
      <dsp:spPr>
        <a:xfrm rot="6290706">
          <a:off x="4289735" y="2032878"/>
          <a:ext cx="1516017" cy="661287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2678863"/>
            <a:satOff val="16139"/>
            <a:lumOff val="1294"/>
            <a:alphaOff val="0"/>
          </a:schemeClr>
        </a:solidFill>
        <a:ln>
          <a:noFill/>
        </a:ln>
        <a:effectLst/>
        <a:sp3d z="-38100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1B5B10-E66C-1A46-8C39-359C0F238369}">
      <dsp:nvSpPr>
        <dsp:cNvPr id="0" name=""/>
        <dsp:cNvSpPr/>
      </dsp:nvSpPr>
      <dsp:spPr>
        <a:xfrm>
          <a:off x="4605626" y="208201"/>
          <a:ext cx="1624215" cy="1299372"/>
        </a:xfrm>
        <a:prstGeom prst="roundRect">
          <a:avLst>
            <a:gd name="adj" fmla="val 10000"/>
          </a:avLst>
        </a:prstGeom>
        <a:solidFill>
          <a:schemeClr val="accent4">
            <a:hueOff val="-2678863"/>
            <a:satOff val="16139"/>
            <a:lumOff val="1294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kern="1200" dirty="0" smtClean="0">
              <a:latin typeface="Arial" charset="0"/>
            </a:rPr>
            <a:t>Наличие процедуры контроля процессов</a:t>
          </a:r>
        </a:p>
      </dsp:txBody>
      <dsp:txXfrm>
        <a:off x="4643683" y="246258"/>
        <a:ext cx="1548101" cy="1223258"/>
      </dsp:txXfrm>
    </dsp:sp>
    <dsp:sp modelId="{B36D8EC1-3736-3444-974F-D0EBBCFBC866}">
      <dsp:nvSpPr>
        <dsp:cNvPr id="0" name=""/>
        <dsp:cNvSpPr/>
      </dsp:nvSpPr>
      <dsp:spPr>
        <a:xfrm rot="8687000">
          <a:off x="5393374" y="2739317"/>
          <a:ext cx="1171948" cy="661287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3571817"/>
            <a:satOff val="21519"/>
            <a:lumOff val="1725"/>
            <a:alphaOff val="0"/>
          </a:schemeClr>
        </a:solidFill>
        <a:ln>
          <a:noFill/>
        </a:ln>
        <a:effectLst/>
        <a:sp3d z="-38100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703043-DF8F-5A43-9813-A0EC7855FD6D}">
      <dsp:nvSpPr>
        <dsp:cNvPr id="0" name=""/>
        <dsp:cNvSpPr/>
      </dsp:nvSpPr>
      <dsp:spPr>
        <a:xfrm>
          <a:off x="6517356" y="1450800"/>
          <a:ext cx="1624215" cy="1299372"/>
        </a:xfrm>
        <a:prstGeom prst="roundRect">
          <a:avLst>
            <a:gd name="adj" fmla="val 10000"/>
          </a:avLst>
        </a:prstGeom>
        <a:solidFill>
          <a:schemeClr val="accent4">
            <a:hueOff val="-3571817"/>
            <a:satOff val="21519"/>
            <a:lumOff val="172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kern="1200" dirty="0" smtClean="0">
              <a:latin typeface="Arial" charset="0"/>
            </a:rPr>
            <a:t>Наличие процедуры актуализации документов</a:t>
          </a:r>
          <a:endParaRPr lang="ru-RU" sz="1600" kern="1200" dirty="0"/>
        </a:p>
      </dsp:txBody>
      <dsp:txXfrm>
        <a:off x="6555413" y="1488857"/>
        <a:ext cx="1548101" cy="1223258"/>
      </dsp:txXfrm>
    </dsp:sp>
    <dsp:sp modelId="{8AA55984-E890-594B-A43D-88C50BA0F8B0}">
      <dsp:nvSpPr>
        <dsp:cNvPr id="0" name=""/>
        <dsp:cNvSpPr/>
      </dsp:nvSpPr>
      <dsp:spPr>
        <a:xfrm rot="10800000">
          <a:off x="5876728" y="3926746"/>
          <a:ext cx="1140494" cy="661287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4464771"/>
            <a:satOff val="26899"/>
            <a:lumOff val="2156"/>
            <a:alphaOff val="0"/>
          </a:schemeClr>
        </a:solidFill>
        <a:ln>
          <a:noFill/>
        </a:ln>
        <a:effectLst/>
        <a:sp3d z="-38100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718A5F-FC20-8F44-8B8E-BF9D8A498AB2}">
      <dsp:nvSpPr>
        <dsp:cNvPr id="0" name=""/>
        <dsp:cNvSpPr/>
      </dsp:nvSpPr>
      <dsp:spPr>
        <a:xfrm>
          <a:off x="7036309" y="3553749"/>
          <a:ext cx="1624215" cy="1299372"/>
        </a:xfrm>
        <a:prstGeom prst="roundRect">
          <a:avLst>
            <a:gd name="adj" fmla="val 10000"/>
          </a:avLst>
        </a:prstGeom>
        <a:solidFill>
          <a:schemeClr val="accent4">
            <a:hueOff val="-4464771"/>
            <a:satOff val="26899"/>
            <a:lumOff val="2156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kern="1200" dirty="0" smtClean="0">
              <a:latin typeface="Arial" charset="0"/>
            </a:rPr>
            <a:t>Максимальное вовлечение персонала</a:t>
          </a:r>
          <a:endParaRPr lang="ru-RU" sz="1600" kern="1200" dirty="0"/>
        </a:p>
      </dsp:txBody>
      <dsp:txXfrm>
        <a:off x="7074366" y="3591806"/>
        <a:ext cx="1548101" cy="12232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E24A8-2545-4C2C-A3F0-1337F2542AE0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19DCB5-ACC1-438C-8947-EE5EF4492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219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242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Что такое</a:t>
            </a:r>
            <a:r>
              <a:rPr lang="ru-RU" baseline="0" dirty="0" smtClean="0"/>
              <a:t> документ</a:t>
            </a:r>
          </a:p>
          <a:p>
            <a:r>
              <a:rPr lang="ru-RU" baseline="0" dirty="0" smtClean="0"/>
              <a:t>Что такое </a:t>
            </a:r>
            <a:r>
              <a:rPr lang="en-US" baseline="0" dirty="0" smtClean="0"/>
              <a:t>e-</a:t>
            </a:r>
            <a:r>
              <a:rPr lang="ru-RU" baseline="0" dirty="0" smtClean="0"/>
              <a:t>документ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MoReg2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MoReg2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Телефоны</a:t>
            </a:r>
            <a:r>
              <a:rPr lang="ru-RU" baseline="0" dirty="0" smtClean="0"/>
              <a:t> </a:t>
            </a:r>
            <a:r>
              <a:rPr lang="ru-RU" dirty="0" smtClean="0"/>
              <a:t>Вопросы</a:t>
            </a:r>
            <a:r>
              <a:rPr lang="ru-RU" baseline="0" dirty="0" smtClean="0"/>
              <a:t> </a:t>
            </a:r>
            <a:r>
              <a:rPr lang="ru-RU" dirty="0" smtClean="0"/>
              <a:t>Динамика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242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Зачем Вам это? Что ожидаете?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Не очень доверять таким исследованиям. Лучше </a:t>
            </a:r>
            <a:r>
              <a:rPr lang="en-US" dirty="0" smtClean="0"/>
              <a:t>IDS </a:t>
            </a:r>
            <a:r>
              <a:rPr lang="ru-RU" dirty="0" smtClean="0"/>
              <a:t>или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DSS-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Consulting</a:t>
            </a:r>
            <a:r>
              <a:rPr lang="ru-RU" smtClean="0">
                <a:effectLst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Я бы не очень доверял данным таких исследований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B373-E7DB-104D-B699-1A1E37A11DA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51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image" Target="../media/image3.jpg"/><Relationship Id="rId5" Type="http://schemas.openxmlformats.org/officeDocument/2006/relationships/image" Target="../media/image2.png"/><Relationship Id="rId1" Type="http://schemas.microsoft.com/office/2007/relationships/media" Target="../media/media1.wmv"/><Relationship Id="rId2" Type="http://schemas.openxmlformats.org/officeDocument/2006/relationships/video" Target="../media/media1.wmv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image" Target="../media/image3.jpg"/><Relationship Id="rId5" Type="http://schemas.openxmlformats.org/officeDocument/2006/relationships/image" Target="../media/image2.png"/><Relationship Id="rId1" Type="http://schemas.microsoft.com/office/2007/relationships/media" Target="../media/media1.wmv"/><Relationship Id="rId2" Type="http://schemas.openxmlformats.org/officeDocument/2006/relationships/video" Target="../media/media1.wmv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2325" y="762000"/>
            <a:ext cx="5111675" cy="2667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10000"/>
            <a:ext cx="5105400" cy="2133600"/>
          </a:xfrm>
        </p:spPr>
        <p:txBody>
          <a:bodyPr/>
          <a:lstStyle>
            <a:lvl1pPr marL="0" indent="0" algn="l">
              <a:buNone/>
              <a:defRPr b="1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8D13-5EF5-42B0-A8BE-ADA17887028F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AA99-7238-42D3-B68A-A4E1B56FEE7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lowing tech background 3d ,LO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5555" r="7778"/>
          <a:stretch/>
        </p:blipFill>
        <p:spPr>
          <a:xfrm>
            <a:off x="4495800" y="1368911"/>
            <a:ext cx="3888889" cy="3888889"/>
          </a:xfrm>
          <a:prstGeom prst="roundRect">
            <a:avLst>
              <a:gd name="adj" fmla="val 8644"/>
            </a:avLst>
          </a:prstGeom>
          <a:ln>
            <a:noFill/>
          </a:ln>
          <a:effectLst>
            <a:reflection blurRad="6350" stA="15000" endPos="50000" dist="635000" dir="5400000" sy="-100000" algn="bl" rotWithShape="0"/>
          </a:effectLst>
          <a:scene3d>
            <a:camera prst="perspectiveRelaxed" fov="6900000">
              <a:rot lat="23995" lon="3210004" rev="21299988"/>
            </a:camera>
            <a:lightRig rig="chilly" dir="t"/>
          </a:scene3d>
          <a:sp3d extrusionH="635000" prstMaterial="powder">
            <a:bevelT w="0" h="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28476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403874"/>
            <a:ext cx="7239000" cy="4876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8D13-5EF5-42B0-A8BE-ADA17887028F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AA99-7238-42D3-B68A-A4E1B56FE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329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19800" y="1371600"/>
            <a:ext cx="1828800" cy="4953000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71600"/>
            <a:ext cx="5791200" cy="4953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8D13-5EF5-42B0-A8BE-ADA17887028F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AA99-7238-42D3-B68A-A4E1B56FE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973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8D13-5EF5-42B0-A8BE-ADA17887028F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AA99-7238-42D3-B68A-A4E1B56FE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1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929187"/>
            <a:ext cx="5105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733800"/>
            <a:ext cx="5105400" cy="11953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8D13-5EF5-42B0-A8BE-ADA17887028F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AA99-7238-42D3-B68A-A4E1B56FEE7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lowing tech background 3d ,LO2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5555" r="7778"/>
          <a:stretch/>
        </p:blipFill>
        <p:spPr>
          <a:xfrm>
            <a:off x="4495800" y="1368911"/>
            <a:ext cx="3888889" cy="3888889"/>
          </a:xfrm>
          <a:prstGeom prst="roundRect">
            <a:avLst>
              <a:gd name="adj" fmla="val 8644"/>
            </a:avLst>
          </a:prstGeom>
          <a:ln>
            <a:noFill/>
          </a:ln>
          <a:effectLst>
            <a:reflection blurRad="6350" stA="15000" endPos="50000" dist="635000" dir="5400000" sy="-100000" algn="bl" rotWithShape="0"/>
          </a:effectLst>
          <a:scene3d>
            <a:camera prst="perspectiveRelaxed" fov="6900000">
              <a:rot lat="23995" lon="3210004" rev="21299988"/>
            </a:camera>
            <a:lightRig rig="chilly" dir="t"/>
          </a:scene3d>
          <a:sp3d extrusionH="635000" prstMaterial="powder">
            <a:bevelT w="0" h="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0310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798637"/>
            <a:ext cx="4267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98637"/>
            <a:ext cx="4267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8D13-5EF5-42B0-A8BE-ADA17887028F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AA99-7238-42D3-B68A-A4E1B56FE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333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73355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373312"/>
            <a:ext cx="42687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3355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2703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8D13-5EF5-42B0-A8BE-ADA17887028F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AA99-7238-42D3-B68A-A4E1B56FE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92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8D13-5EF5-42B0-A8BE-ADA17887028F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AA99-7238-42D3-B68A-A4E1B56FE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795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8D13-5EF5-42B0-A8BE-ADA17887028F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AA99-7238-42D3-B68A-A4E1B56FE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014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86958"/>
            <a:ext cx="32369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71600"/>
            <a:ext cx="3968750" cy="490907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371600"/>
            <a:ext cx="3236913" cy="491360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8D13-5EF5-42B0-A8BE-ADA17887028F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AA99-7238-42D3-B68A-A4E1B56FE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052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8D13-5EF5-42B0-A8BE-ADA17887028F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AA99-7238-42D3-B68A-A4E1B56FE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38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microsoft.com/office/2007/relationships/media" Target="../media/media1.wmv"/><Relationship Id="rId14" Type="http://schemas.openxmlformats.org/officeDocument/2006/relationships/video" Target="../media/media1.wmv"/><Relationship Id="rId15" Type="http://schemas.openxmlformats.org/officeDocument/2006/relationships/image" Target="../media/image1.jp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403874"/>
            <a:ext cx="86868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256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8D13-5EF5-42B0-A8BE-ADA17887028F}" type="datetimeFigureOut">
              <a:rPr lang="en-US" smtClean="0"/>
              <a:t>06.10.13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7373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8AA99-7238-42D3-B68A-A4E1B56FEE7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lowing tech background 3d ,LO2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6"/>
          <a:srcRect l="25555" r="7778"/>
          <a:stretch/>
        </p:blipFill>
        <p:spPr>
          <a:xfrm>
            <a:off x="7239000" y="152400"/>
            <a:ext cx="1600200" cy="1600200"/>
          </a:xfrm>
          <a:prstGeom prst="roundRect">
            <a:avLst>
              <a:gd name="adj" fmla="val 18055"/>
            </a:avLst>
          </a:prstGeom>
          <a:ln>
            <a:noFill/>
          </a:ln>
          <a:effectLst/>
          <a:scene3d>
            <a:camera prst="perspectiveRelaxed" fov="7200000">
              <a:rot lat="23995" lon="3210004" rev="21299988"/>
            </a:camera>
            <a:lightRig rig="chilly" dir="t">
              <a:rot lat="0" lon="0" rev="0"/>
            </a:lightRig>
          </a:scene3d>
          <a:sp3d extrusionH="254000" prstMaterial="powder">
            <a:bevelT w="0" h="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16082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diagramLayout" Target="../diagrams/layout2.xml"/><Relationship Id="rId20" Type="http://schemas.openxmlformats.org/officeDocument/2006/relationships/diagramQuickStyle" Target="../diagrams/quickStyle4.xml"/><Relationship Id="rId21" Type="http://schemas.openxmlformats.org/officeDocument/2006/relationships/diagramColors" Target="../diagrams/colors4.xml"/><Relationship Id="rId22" Type="http://schemas.microsoft.com/office/2007/relationships/diagramDrawing" Target="../diagrams/drawing4.xml"/><Relationship Id="rId10" Type="http://schemas.openxmlformats.org/officeDocument/2006/relationships/diagramQuickStyle" Target="../diagrams/quickStyle2.xml"/><Relationship Id="rId11" Type="http://schemas.openxmlformats.org/officeDocument/2006/relationships/diagramColors" Target="../diagrams/colors2.xml"/><Relationship Id="rId12" Type="http://schemas.microsoft.com/office/2007/relationships/diagramDrawing" Target="../diagrams/drawing2.xml"/><Relationship Id="rId13" Type="http://schemas.openxmlformats.org/officeDocument/2006/relationships/diagramData" Target="../diagrams/data3.xml"/><Relationship Id="rId14" Type="http://schemas.openxmlformats.org/officeDocument/2006/relationships/diagramLayout" Target="../diagrams/layout3.xml"/><Relationship Id="rId15" Type="http://schemas.openxmlformats.org/officeDocument/2006/relationships/diagramQuickStyle" Target="../diagrams/quickStyle3.xml"/><Relationship Id="rId16" Type="http://schemas.openxmlformats.org/officeDocument/2006/relationships/diagramColors" Target="../diagrams/colors3.xml"/><Relationship Id="rId17" Type="http://schemas.microsoft.com/office/2007/relationships/diagramDrawing" Target="../diagrams/drawing3.xml"/><Relationship Id="rId18" Type="http://schemas.openxmlformats.org/officeDocument/2006/relationships/diagramData" Target="../diagrams/data4.xml"/><Relationship Id="rId19" Type="http://schemas.openxmlformats.org/officeDocument/2006/relationships/diagramLayout" Target="../diagrams/layout4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4" Type="http://schemas.openxmlformats.org/officeDocument/2006/relationships/diagramLayout" Target="../diagrams/layout5.xml"/><Relationship Id="rId5" Type="http://schemas.openxmlformats.org/officeDocument/2006/relationships/diagramQuickStyle" Target="../diagrams/quickStyle5.xml"/><Relationship Id="rId6" Type="http://schemas.openxmlformats.org/officeDocument/2006/relationships/diagramColors" Target="../diagrams/colors5.xml"/><Relationship Id="rId7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0"/>
            <a:ext cx="5867400" cy="1981200"/>
          </a:xfrm>
        </p:spPr>
        <p:txBody>
          <a:bodyPr>
            <a:normAutofit/>
          </a:bodyPr>
          <a:lstStyle/>
          <a:p>
            <a:r>
              <a:rPr lang="ru-RU" sz="4000" dirty="0"/>
              <a:t>Особенности внедрения СЭД на крупных проектах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48200" y="1828800"/>
            <a:ext cx="4343400" cy="923330"/>
          </a:xfrm>
          <a:prstGeom prst="rect">
            <a:avLst/>
          </a:prstGeom>
          <a:noFill/>
          <a:scene3d>
            <a:camera prst="perspectiveFront" fov="6180000">
              <a:rot lat="19374000" lon="3108000" rev="21476152"/>
            </a:camera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Методология</a:t>
            </a:r>
            <a:endParaRPr lang="ru-RU" sz="5400" b="1" cap="none" spc="0" dirty="0">
              <a:ln w="12700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81600" y="3962400"/>
            <a:ext cx="2982720" cy="923330"/>
          </a:xfrm>
          <a:prstGeom prst="rect">
            <a:avLst/>
          </a:prstGeom>
          <a:noFill/>
          <a:scene3d>
            <a:camera prst="perspectiveFront" fov="6780000">
              <a:rot lat="20453999" lon="3108000" rev="2069400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Подходы</a:t>
            </a:r>
            <a:endParaRPr lang="ru-RU" sz="5400" b="1" cap="none" spc="0" dirty="0">
              <a:ln w="12700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Рисунок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5333999"/>
            <a:ext cx="2667000" cy="1524001"/>
          </a:xfrm>
          <a:prstGeom prst="rect">
            <a:avLst/>
          </a:prstGeom>
          <a:effectLst>
            <a:glow rad="101600">
              <a:schemeClr val="tx2">
                <a:lumMod val="40000"/>
                <a:lumOff val="60000"/>
                <a:alpha val="52000"/>
              </a:schemeClr>
            </a:glow>
          </a:effectLst>
        </p:spPr>
      </p:pic>
      <p:sp>
        <p:nvSpPr>
          <p:cNvPr id="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3810000"/>
            <a:ext cx="4648200" cy="1375844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Юрий Шойдин</a:t>
            </a:r>
          </a:p>
          <a:p>
            <a:endParaRPr lang="ru-RU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Член </a:t>
            </a:r>
            <a:r>
              <a:rPr lang="ru-RU" sz="16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правления Российского </a:t>
            </a:r>
            <a:endParaRPr lang="ru-RU" sz="1600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Союза ИТ-директоров</a:t>
            </a:r>
            <a:endParaRPr lang="ru-RU" sz="16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8" name="Picture 4" descr="C:\Users\shoydin.yy\Desktop\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674" y="5334000"/>
            <a:ext cx="6381751" cy="1524000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101600">
              <a:schemeClr val="tx2">
                <a:lumMod val="40000"/>
                <a:lumOff val="60000"/>
                <a:alpha val="5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6378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33319" y="142852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Контуры ЭДО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304799" y="1981200"/>
            <a:ext cx="8543955" cy="456424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buFont typeface="Arial" charset="0"/>
              <a:buChar char="•"/>
            </a:pPr>
            <a:r>
              <a:rPr lang="ru-RU" sz="2400" dirty="0" smtClean="0">
                <a:cs typeface="Arial" charset="0"/>
              </a:rPr>
              <a:t>Ведомственный </a:t>
            </a:r>
            <a:r>
              <a:rPr lang="ru-RU" sz="2400" dirty="0">
                <a:cs typeface="Arial" charset="0"/>
              </a:rPr>
              <a:t>электронный документооборот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 typeface="Arial" charset="0"/>
              <a:buChar char="•"/>
            </a:pPr>
            <a:r>
              <a:rPr lang="ru-RU" sz="2400" dirty="0">
                <a:cs typeface="Arial" charset="0"/>
              </a:rPr>
              <a:t>Межведомственный электронный документооборот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 typeface="Arial" charset="0"/>
              <a:buChar char="•"/>
            </a:pPr>
            <a:r>
              <a:rPr lang="ru-RU" sz="2400" dirty="0">
                <a:cs typeface="Arial" charset="0"/>
              </a:rPr>
              <a:t>Государственные услуги юридическим лицам и гражданам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 typeface="Arial" charset="0"/>
              <a:buChar char="•"/>
            </a:pPr>
            <a:r>
              <a:rPr lang="ru-RU" sz="2400" b="1" dirty="0">
                <a:cs typeface="Arial" charset="0"/>
              </a:rPr>
              <a:t>Внутрихозяйственный электронный </a:t>
            </a:r>
            <a:r>
              <a:rPr lang="ru-RU" sz="2400" b="1" dirty="0" smtClean="0">
                <a:cs typeface="Arial" charset="0"/>
              </a:rPr>
              <a:t>документооборот</a:t>
            </a:r>
            <a:endParaRPr lang="ru-RU" sz="2400" b="1" dirty="0">
              <a:cs typeface="Arial" charset="0"/>
            </a:endParaRPr>
          </a:p>
          <a:p>
            <a:pPr>
              <a:lnSpc>
                <a:spcPct val="110000"/>
              </a:lnSpc>
              <a:spcAft>
                <a:spcPts val="600"/>
              </a:spcAft>
              <a:buFont typeface="Arial" charset="0"/>
              <a:buChar char="•"/>
            </a:pPr>
            <a:r>
              <a:rPr lang="ru-RU" sz="2400" b="1" dirty="0">
                <a:cs typeface="Arial" charset="0"/>
              </a:rPr>
              <a:t>Межхозяйственный электронный </a:t>
            </a:r>
            <a:r>
              <a:rPr lang="ru-RU" sz="2400" b="1" dirty="0" smtClean="0">
                <a:cs typeface="Arial" charset="0"/>
              </a:rPr>
              <a:t>документооборот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 typeface="Arial" charset="0"/>
              <a:buChar char="•"/>
            </a:pPr>
            <a:r>
              <a:rPr lang="ru-RU" sz="2400" dirty="0" smtClean="0">
                <a:cs typeface="Arial" charset="0"/>
              </a:rPr>
              <a:t>Межгосударственный </a:t>
            </a:r>
            <a:r>
              <a:rPr lang="ru-RU" sz="2400" dirty="0">
                <a:cs typeface="Arial" charset="0"/>
              </a:rPr>
              <a:t>(трансграничный) электронный документооборот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717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11687" y="157123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Виды проектов по внедрению ЭДО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439183647"/>
              </p:ext>
            </p:extLst>
          </p:nvPr>
        </p:nvGraphicFramePr>
        <p:xfrm>
          <a:off x="291836" y="1828800"/>
          <a:ext cx="4281760" cy="2002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300981817"/>
              </p:ext>
            </p:extLst>
          </p:nvPr>
        </p:nvGraphicFramePr>
        <p:xfrm>
          <a:off x="291835" y="2814820"/>
          <a:ext cx="5655939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1779050414"/>
              </p:ext>
            </p:extLst>
          </p:nvPr>
        </p:nvGraphicFramePr>
        <p:xfrm>
          <a:off x="291835" y="3830820"/>
          <a:ext cx="6982911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154957931"/>
              </p:ext>
            </p:extLst>
          </p:nvPr>
        </p:nvGraphicFramePr>
        <p:xfrm>
          <a:off x="291836" y="4846820"/>
          <a:ext cx="8316411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96115" y="6416609"/>
            <a:ext cx="2133600" cy="365125"/>
          </a:xfrm>
        </p:spPr>
        <p:txBody>
          <a:bodyPr/>
          <a:lstStyle/>
          <a:p>
            <a:fld id="{A5B54770-67DB-B243-9030-9D4BC2D9B4A8}" type="slidenum">
              <a:rPr lang="ru-RU" smtClean="0"/>
              <a:t>11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91835" y="6231943"/>
            <a:ext cx="7598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Межхозяйственный или Межведомственный (в </a:t>
            </a:r>
            <a:r>
              <a:rPr lang="ru-RU" dirty="0" err="1" smtClean="0"/>
              <a:t>т.ч</a:t>
            </a:r>
            <a:r>
              <a:rPr lang="ru-RU" dirty="0" smtClean="0"/>
              <a:t>. </a:t>
            </a:r>
            <a:r>
              <a:rPr lang="ru-RU" dirty="0" err="1" smtClean="0"/>
              <a:t>ГосУслуги</a:t>
            </a:r>
            <a:r>
              <a:rPr lang="ru-RU" dirty="0" smtClean="0"/>
              <a:t>) ЭДО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91835" y="5062098"/>
            <a:ext cx="6587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Внутренний / Ведомственный  ЭДО (сложный)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91836" y="3860773"/>
            <a:ext cx="6587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Внутренний / Ведомственный ЭДО (стандартный)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91835" y="2715768"/>
            <a:ext cx="6587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Внутренний / Ведомственный ЭДО (базовый)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81519" y="1913334"/>
            <a:ext cx="1399307" cy="4405781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62529" y="4230105"/>
            <a:ext cx="1399307" cy="208901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043104" y="5431430"/>
            <a:ext cx="1399307" cy="88768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 rot="10800000">
            <a:off x="4715310" y="2021427"/>
            <a:ext cx="4214407" cy="694336"/>
          </a:xfrm>
          <a:prstGeom prst="homePlat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54000"/>
              </a:camera>
              <a:lightRig rig="threePt" dir="t"/>
            </a:scene3d>
          </a:bodyPr>
          <a:lstStyle/>
          <a:p>
            <a:pPr algn="ctr"/>
            <a:r>
              <a:rPr lang="ru-RU" sz="2000" b="1" dirty="0" smtClean="0"/>
              <a:t>Тысячи</a:t>
            </a:r>
            <a:endParaRPr lang="ru-RU" sz="2000" b="1" dirty="0"/>
          </a:p>
        </p:txBody>
      </p:sp>
      <p:sp>
        <p:nvSpPr>
          <p:cNvPr id="24" name="Пятиугольник 23"/>
          <p:cNvSpPr/>
          <p:nvPr/>
        </p:nvSpPr>
        <p:spPr>
          <a:xfrm rot="10800000">
            <a:off x="6138134" y="3179656"/>
            <a:ext cx="2791582" cy="651159"/>
          </a:xfrm>
          <a:prstGeom prst="homePlat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54000"/>
              </a:camera>
              <a:lightRig rig="threePt" dir="t"/>
            </a:scene3d>
          </a:bodyPr>
          <a:lstStyle/>
          <a:p>
            <a:pPr algn="ctr"/>
            <a:r>
              <a:rPr lang="ru-RU" sz="2000" b="1" dirty="0" smtClean="0"/>
              <a:t>Сотни</a:t>
            </a:r>
            <a:endParaRPr lang="ru-RU" sz="2000" b="1" dirty="0"/>
          </a:p>
        </p:txBody>
      </p:sp>
      <p:sp>
        <p:nvSpPr>
          <p:cNvPr id="25" name="Пятиугольник 24"/>
          <p:cNvSpPr/>
          <p:nvPr/>
        </p:nvSpPr>
        <p:spPr>
          <a:xfrm rot="10800000">
            <a:off x="7431607" y="4343719"/>
            <a:ext cx="1498108" cy="649505"/>
          </a:xfrm>
          <a:prstGeom prst="homePlat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54000"/>
              </a:camera>
              <a:lightRig rig="threePt" dir="t"/>
            </a:scene3d>
          </a:bodyPr>
          <a:lstStyle/>
          <a:p>
            <a:pPr algn="ctr"/>
            <a:r>
              <a:rPr lang="ru-RU" sz="2000" b="1" dirty="0" smtClean="0"/>
              <a:t>Десятки</a:t>
            </a:r>
            <a:endParaRPr lang="ru-RU" sz="2000" b="1" dirty="0"/>
          </a:p>
        </p:txBody>
      </p:sp>
      <p:sp>
        <p:nvSpPr>
          <p:cNvPr id="26" name="Пятиугольник 25"/>
          <p:cNvSpPr/>
          <p:nvPr/>
        </p:nvSpPr>
        <p:spPr>
          <a:xfrm rot="10800000">
            <a:off x="8675954" y="5538065"/>
            <a:ext cx="330462" cy="649505"/>
          </a:xfrm>
          <a:prstGeom prst="homePlat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54000"/>
              </a:camera>
              <a:lightRig rig="threePt" dir="t"/>
            </a:scene3d>
          </a:bodyPr>
          <a:lstStyle/>
          <a:p>
            <a:pPr algn="ctr"/>
            <a:r>
              <a:rPr lang="ru-RU" sz="2000" b="1" dirty="0" smtClean="0"/>
              <a:t>?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254616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5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2400" y="228600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Особенности крупных проектов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228600" y="1752600"/>
            <a:ext cx="8604280" cy="4800600"/>
          </a:xfrm>
        </p:spPr>
        <p:txBody>
          <a:bodyPr>
            <a:normAutofit fontScale="92500" lnSpcReduction="10000"/>
          </a:bodyPr>
          <a:lstStyle/>
          <a:p>
            <a:r>
              <a:rPr lang="ru-RU" sz="2200" dirty="0" smtClean="0"/>
              <a:t>Необходимость планирования ИТ</a:t>
            </a:r>
            <a:r>
              <a:rPr lang="en-US" sz="2200" dirty="0" smtClean="0"/>
              <a:t>-</a:t>
            </a:r>
            <a:r>
              <a:rPr lang="ru-RU" sz="2200" dirty="0" smtClean="0"/>
              <a:t>инфраструктуры</a:t>
            </a:r>
          </a:p>
          <a:p>
            <a:r>
              <a:rPr lang="ru-RU" sz="2200" dirty="0" smtClean="0"/>
              <a:t>Необходимость планирования архитектуры ИС</a:t>
            </a:r>
            <a:endParaRPr lang="ru-RU" sz="2200" dirty="0"/>
          </a:p>
          <a:p>
            <a:r>
              <a:rPr lang="ru-RU" sz="2200" dirty="0"/>
              <a:t>С</a:t>
            </a:r>
            <a:r>
              <a:rPr lang="ru-RU" sz="2200" dirty="0" smtClean="0"/>
              <a:t>ложны </a:t>
            </a:r>
            <a:r>
              <a:rPr lang="ru-RU" sz="2200" dirty="0"/>
              <a:t>с точки зрения </a:t>
            </a:r>
            <a:r>
              <a:rPr lang="ru-RU" sz="2200" dirty="0" smtClean="0"/>
              <a:t>организации (проектный подход)</a:t>
            </a:r>
          </a:p>
          <a:p>
            <a:r>
              <a:rPr lang="ru-RU" sz="2200" dirty="0" smtClean="0"/>
              <a:t>Необходимо учитывать культурологическую и политическую составляющие</a:t>
            </a:r>
            <a:endParaRPr lang="ru-RU" sz="2200" dirty="0"/>
          </a:p>
          <a:p>
            <a:r>
              <a:rPr lang="ru-RU" sz="2200" dirty="0"/>
              <a:t>И</a:t>
            </a:r>
            <a:r>
              <a:rPr lang="ru-RU" sz="2200" dirty="0" smtClean="0"/>
              <a:t>зменяют </a:t>
            </a:r>
            <a:r>
              <a:rPr lang="ru-RU" sz="2200" dirty="0"/>
              <a:t>внутреннюю систему </a:t>
            </a:r>
            <a:r>
              <a:rPr lang="ru-RU" sz="2200" dirty="0" smtClean="0"/>
              <a:t>компании (структуру и процессы) </a:t>
            </a:r>
            <a:endParaRPr lang="ru-RU" sz="2200" dirty="0"/>
          </a:p>
          <a:p>
            <a:r>
              <a:rPr lang="ru-RU" sz="2200" dirty="0"/>
              <a:t>П</a:t>
            </a:r>
            <a:r>
              <a:rPr lang="ru-RU" sz="2200" dirty="0" smtClean="0"/>
              <a:t>ерераспределяют информацию внутри организации</a:t>
            </a:r>
            <a:endParaRPr lang="en-US" sz="2200" dirty="0" smtClean="0"/>
          </a:p>
          <a:p>
            <a:r>
              <a:rPr lang="ru-RU" sz="2200" dirty="0" smtClean="0"/>
              <a:t>Являются «</a:t>
            </a:r>
            <a:r>
              <a:rPr lang="ru-RU" sz="2200" dirty="0" err="1" smtClean="0"/>
              <a:t>недопроектами</a:t>
            </a:r>
            <a:r>
              <a:rPr lang="ru-RU" sz="2200" dirty="0" smtClean="0"/>
              <a:t>» для </a:t>
            </a:r>
            <a:r>
              <a:rPr lang="ru-RU" sz="2200" dirty="0" err="1" smtClean="0"/>
              <a:t>ТОПов</a:t>
            </a:r>
            <a:endParaRPr lang="ru-RU" sz="2200" dirty="0"/>
          </a:p>
          <a:p>
            <a:r>
              <a:rPr lang="ru-RU" sz="2200" dirty="0" smtClean="0"/>
              <a:t>Необходимость «мобилизации» вызывает новые требования к </a:t>
            </a:r>
            <a:r>
              <a:rPr lang="ru-RU" sz="2200" dirty="0" err="1" smtClean="0"/>
              <a:t>инфрастрктуре</a:t>
            </a:r>
            <a:r>
              <a:rPr lang="ru-RU" sz="2200" dirty="0" smtClean="0"/>
              <a:t>, ИБ и документам.</a:t>
            </a:r>
          </a:p>
          <a:p>
            <a:endParaRPr lang="ru-RU" sz="1000" dirty="0" smtClean="0"/>
          </a:p>
          <a:p>
            <a:pPr marL="0" indent="0" algn="ctr">
              <a:buNone/>
            </a:pPr>
            <a:r>
              <a:rPr lang="ru-RU" sz="2600" b="1" i="1" dirty="0">
                <a:solidFill>
                  <a:schemeClr val="tx2">
                    <a:lumMod val="75000"/>
                  </a:schemeClr>
                </a:solidFill>
              </a:rPr>
              <a:t>Р</a:t>
            </a:r>
            <a:r>
              <a:rPr lang="ru-RU" sz="2600" b="1" i="1" dirty="0" smtClean="0">
                <a:solidFill>
                  <a:schemeClr val="tx2">
                    <a:lumMod val="75000"/>
                  </a:schemeClr>
                </a:solidFill>
              </a:rPr>
              <a:t>езультат:</a:t>
            </a:r>
            <a:r>
              <a:rPr lang="ru-RU" sz="2600" i="1" dirty="0" smtClean="0">
                <a:solidFill>
                  <a:schemeClr val="tx2">
                    <a:lumMod val="75000"/>
                  </a:schemeClr>
                </a:solidFill>
              </a:rPr>
              <a:t> требуют хорошего консалтинга и часто перерастают в </a:t>
            </a:r>
            <a:r>
              <a:rPr lang="ru-RU" sz="2600" i="1" u="sng" dirty="0" smtClean="0">
                <a:solidFill>
                  <a:schemeClr val="tx2">
                    <a:lumMod val="75000"/>
                  </a:schemeClr>
                </a:solidFill>
              </a:rPr>
              <a:t>проект по управляемому изменению </a:t>
            </a:r>
            <a:r>
              <a:rPr lang="ru-RU" sz="2600" i="1" dirty="0" smtClean="0">
                <a:solidFill>
                  <a:schemeClr val="tx2">
                    <a:lumMod val="75000"/>
                  </a:schemeClr>
                </a:solidFill>
              </a:rPr>
              <a:t>организации, а это уже совсем другой проек</a:t>
            </a:r>
            <a:r>
              <a:rPr lang="ru-RU" sz="2600" i="1" dirty="0" smtClean="0">
                <a:solidFill>
                  <a:srgbClr val="000090"/>
                </a:solidFill>
              </a:rPr>
              <a:t>т…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17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" t="14879" r="76726" b="32509"/>
          <a:stretch/>
        </p:blipFill>
        <p:spPr bwMode="auto">
          <a:xfrm>
            <a:off x="6361257" y="1991170"/>
            <a:ext cx="2782033" cy="486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52347" y="152377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 Специфика предметной области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152347" y="1905000"/>
            <a:ext cx="6477406" cy="4529002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ru-RU" sz="2800" dirty="0"/>
              <a:t>Документ – это  носитель </a:t>
            </a:r>
            <a:r>
              <a:rPr lang="ru-RU" sz="2800" dirty="0" smtClean="0"/>
              <a:t>информации</a:t>
            </a:r>
            <a:endParaRPr lang="ru-RU" sz="2800" dirty="0"/>
          </a:p>
          <a:p>
            <a:pPr>
              <a:spcAft>
                <a:spcPts val="600"/>
              </a:spcAft>
            </a:pPr>
            <a:r>
              <a:rPr lang="ru-RU" sz="2800" dirty="0"/>
              <a:t>Управление движением </a:t>
            </a:r>
            <a:r>
              <a:rPr lang="ru-RU" sz="2800" dirty="0" smtClean="0"/>
              <a:t>документов (документооборотом) </a:t>
            </a:r>
            <a:r>
              <a:rPr lang="ru-RU" sz="2800" dirty="0"/>
              <a:t>– это </a:t>
            </a:r>
            <a:r>
              <a:rPr lang="ru-RU" sz="2800" dirty="0" smtClean="0"/>
              <a:t>управление </a:t>
            </a:r>
            <a:r>
              <a:rPr lang="ru-RU" sz="2800" dirty="0"/>
              <a:t>информационными потоками </a:t>
            </a:r>
            <a:r>
              <a:rPr lang="ru-RU" sz="2800" dirty="0" smtClean="0"/>
              <a:t>предприятия</a:t>
            </a:r>
            <a:endParaRPr lang="en-US" sz="2800" dirty="0" smtClean="0"/>
          </a:p>
          <a:p>
            <a:pPr>
              <a:spcAft>
                <a:spcPts val="600"/>
              </a:spcAft>
            </a:pPr>
            <a:r>
              <a:rPr lang="ru-RU" sz="2800" dirty="0" smtClean="0"/>
              <a:t>Управление внутренними информационными потоками – регулирует уровень внутренней власти</a:t>
            </a:r>
            <a:endParaRPr lang="ru-RU" sz="2800" b="1" dirty="0" smtClean="0"/>
          </a:p>
          <a:p>
            <a:pPr>
              <a:spcAft>
                <a:spcPts val="600"/>
              </a:spcAft>
            </a:pPr>
            <a:r>
              <a:rPr lang="ru-RU" sz="2800" dirty="0" smtClean="0"/>
              <a:t>Управление внешними информационными потоками – регулирует конкурентоспособность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0809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28600" y="166648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Как мы выбираем СЭД?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142844" y="1484784"/>
            <a:ext cx="4331464" cy="1846524"/>
          </a:xfrm>
        </p:spPr>
        <p:txBody>
          <a:bodyPr>
            <a:normAutofit/>
          </a:bodyPr>
          <a:lstStyle/>
          <a:p>
            <a:pPr marL="433388">
              <a:spcBef>
                <a:spcPct val="0"/>
              </a:spcBef>
              <a:spcAft>
                <a:spcPts val="50"/>
              </a:spcAft>
            </a:pPr>
            <a:r>
              <a:rPr lang="ru-RU" sz="2100" dirty="0">
                <a:cs typeface="Arial" charset="0"/>
              </a:rPr>
              <a:t>По стоимости</a:t>
            </a:r>
          </a:p>
          <a:p>
            <a:pPr marL="433388">
              <a:spcBef>
                <a:spcPct val="0"/>
              </a:spcBef>
              <a:spcAft>
                <a:spcPts val="50"/>
              </a:spcAft>
            </a:pPr>
            <a:r>
              <a:rPr lang="ru-RU" sz="2100" dirty="0">
                <a:cs typeface="Arial" charset="0"/>
              </a:rPr>
              <a:t>По удобствам</a:t>
            </a:r>
          </a:p>
          <a:p>
            <a:pPr marL="433388">
              <a:spcBef>
                <a:spcPct val="0"/>
              </a:spcBef>
              <a:spcAft>
                <a:spcPts val="50"/>
              </a:spcAft>
            </a:pPr>
            <a:r>
              <a:rPr lang="ru-RU" sz="2100" dirty="0" smtClean="0">
                <a:cs typeface="Arial" charset="0"/>
              </a:rPr>
              <a:t>По функциональности </a:t>
            </a:r>
          </a:p>
          <a:p>
            <a:pPr marL="90488" indent="0">
              <a:spcBef>
                <a:spcPct val="0"/>
              </a:spcBef>
              <a:spcAft>
                <a:spcPts val="50"/>
              </a:spcAft>
              <a:buNone/>
            </a:pPr>
            <a:endParaRPr lang="ru-RU" sz="2100" dirty="0">
              <a:cs typeface="Arial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14</a:t>
            </a:fld>
            <a:endParaRPr lang="ru-RU"/>
          </a:p>
        </p:txBody>
      </p:sp>
      <p:pic>
        <p:nvPicPr>
          <p:cNvPr id="7" name="Изображение 6" descr="Снимок экрана 2012-03-26 в 12.46.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2944"/>
            <a:ext cx="9144000" cy="3645529"/>
          </a:xfrm>
          <a:prstGeom prst="rect">
            <a:avLst/>
          </a:prstGeom>
          <a:effectLst>
            <a:glow rad="101600">
              <a:schemeClr val="tx2">
                <a:lumMod val="40000"/>
                <a:lumOff val="60000"/>
                <a:alpha val="75000"/>
              </a:schemeClr>
            </a:glow>
          </a:effectLst>
        </p:spPr>
      </p:pic>
      <p:sp>
        <p:nvSpPr>
          <p:cNvPr id="14" name="Содержимое 2"/>
          <p:cNvSpPr txBox="1">
            <a:spLocks/>
          </p:cNvSpPr>
          <p:nvPr/>
        </p:nvSpPr>
        <p:spPr>
          <a:xfrm>
            <a:off x="4267200" y="1600200"/>
            <a:ext cx="4267200" cy="17918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1800" dirty="0" smtClean="0">
                <a:cs typeface="Arial" pitchFamily="34" charset="0"/>
              </a:rPr>
              <a:t>Анализ произведен по 11 параметрам, которые мы считали наиболее критичными для системы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cs typeface="Arial" pitchFamily="34" charset="0"/>
              </a:rPr>
              <a:t>Весовой коэффициент определялся экспертной группой и показывает степень важности параметров для конкретной ситуации и организации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43200" y="3886200"/>
            <a:ext cx="6248400" cy="3124200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808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28600" y="166648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Необходимый функционал</a:t>
            </a:r>
            <a:endParaRPr lang="ru-RU" sz="2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304800" y="1752600"/>
            <a:ext cx="8382000" cy="49530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400" dirty="0" smtClean="0">
                <a:solidFill>
                  <a:srgbClr val="000000"/>
                </a:solidFill>
                <a:cs typeface="Calibri"/>
              </a:rPr>
              <a:t>Стандарт </a:t>
            </a:r>
            <a:r>
              <a:rPr lang="ru-RU" sz="2400" b="1" dirty="0" err="1" smtClean="0">
                <a:solidFill>
                  <a:srgbClr val="000000"/>
                </a:solidFill>
                <a:cs typeface="Calibri"/>
              </a:rPr>
              <a:t>MoReq</a:t>
            </a:r>
            <a:r>
              <a:rPr lang="ru-RU" sz="2400" b="1" dirty="0" smtClean="0">
                <a:solidFill>
                  <a:srgbClr val="000000"/>
                </a:solidFill>
                <a:cs typeface="Calibri"/>
              </a:rPr>
              <a:t> </a:t>
            </a:r>
            <a:r>
              <a:rPr lang="ru-RU" sz="2400" b="1" dirty="0">
                <a:solidFill>
                  <a:srgbClr val="000000"/>
                </a:solidFill>
                <a:cs typeface="Calibri"/>
              </a:rPr>
              <a:t>2</a:t>
            </a:r>
            <a:r>
              <a:rPr lang="ru-RU" sz="2400" dirty="0">
                <a:solidFill>
                  <a:srgbClr val="000000"/>
                </a:solidFill>
                <a:cs typeface="Calibri"/>
              </a:rPr>
              <a:t> - </a:t>
            </a:r>
            <a:r>
              <a:rPr lang="en-US" sz="2400" dirty="0">
                <a:solidFill>
                  <a:srgbClr val="000000"/>
                </a:solidFill>
                <a:cs typeface="Calibri"/>
              </a:rPr>
              <a:t>Model Requirements for the management of electronic</a:t>
            </a:r>
            <a:r>
              <a:rPr lang="ru-RU" sz="24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cs typeface="Calibri"/>
              </a:rPr>
              <a:t>records</a:t>
            </a:r>
            <a:r>
              <a:rPr lang="ru-RU" sz="2400" dirty="0" smtClean="0">
                <a:solidFill>
                  <a:srgbClr val="000000"/>
                </a:solidFill>
                <a:cs typeface="Calibri"/>
              </a:rPr>
              <a:t> </a:t>
            </a:r>
            <a:endParaRPr lang="en-US" sz="2400" dirty="0" smtClean="0">
              <a:solidFill>
                <a:srgbClr val="000000"/>
              </a:solidFill>
              <a:cs typeface="Calibri"/>
            </a:endParaRPr>
          </a:p>
          <a:p>
            <a:pPr>
              <a:lnSpc>
                <a:spcPct val="100000"/>
              </a:lnSpc>
              <a:defRPr/>
            </a:pPr>
            <a:r>
              <a:rPr lang="ru-RU" sz="2400" dirty="0" smtClean="0">
                <a:solidFill>
                  <a:srgbClr val="000000"/>
                </a:solidFill>
                <a:cs typeface="Calibri"/>
              </a:rPr>
              <a:t>Содержит - Типовые </a:t>
            </a:r>
            <a:r>
              <a:rPr lang="ru-RU" sz="2400" dirty="0">
                <a:solidFill>
                  <a:srgbClr val="000000"/>
                </a:solidFill>
                <a:cs typeface="Calibri"/>
              </a:rPr>
              <a:t>требования к автоматизированным системам электронного </a:t>
            </a:r>
            <a:r>
              <a:rPr lang="ru-RU" sz="2400" dirty="0" smtClean="0">
                <a:solidFill>
                  <a:srgbClr val="000000"/>
                </a:solidFill>
                <a:cs typeface="Calibri"/>
              </a:rPr>
              <a:t>документооборота</a:t>
            </a:r>
            <a:endParaRPr lang="ru-RU" sz="2400" u="sng" dirty="0">
              <a:solidFill>
                <a:srgbClr val="000000"/>
              </a:solidFill>
              <a:cs typeface="Calibri"/>
            </a:endParaRPr>
          </a:p>
          <a:p>
            <a:pPr>
              <a:lnSpc>
                <a:spcPct val="100000"/>
              </a:lnSpc>
              <a:defRPr/>
            </a:pPr>
            <a:r>
              <a:rPr lang="ru-RU" sz="2400" dirty="0" smtClean="0">
                <a:solidFill>
                  <a:srgbClr val="000000"/>
                </a:solidFill>
                <a:cs typeface="Calibri"/>
              </a:rPr>
              <a:t>Имеет: 12 основных разделов</a:t>
            </a:r>
          </a:p>
          <a:p>
            <a:pPr>
              <a:lnSpc>
                <a:spcPct val="100000"/>
              </a:lnSpc>
              <a:defRPr/>
            </a:pPr>
            <a:r>
              <a:rPr lang="ru-RU" sz="2400" b="1" dirty="0" smtClean="0">
                <a:solidFill>
                  <a:srgbClr val="000000"/>
                </a:solidFill>
                <a:cs typeface="Calibri"/>
              </a:rPr>
              <a:t>Содержит:  </a:t>
            </a:r>
            <a:r>
              <a:rPr lang="ru-RU" sz="2400" b="1" dirty="0">
                <a:solidFill>
                  <a:srgbClr val="000000"/>
                </a:solidFill>
                <a:cs typeface="Calibri"/>
              </a:rPr>
              <a:t>716 требований к управлению электронными документами </a:t>
            </a:r>
            <a:endParaRPr lang="ru-RU" sz="2400" b="1" dirty="0" smtClean="0">
              <a:solidFill>
                <a:srgbClr val="000000"/>
              </a:solidFill>
              <a:cs typeface="Calibri"/>
            </a:endParaRPr>
          </a:p>
          <a:p>
            <a:pPr>
              <a:lnSpc>
                <a:spcPct val="100000"/>
              </a:lnSpc>
              <a:defRPr/>
            </a:pPr>
            <a:r>
              <a:rPr lang="ru-RU" sz="2400" dirty="0" smtClean="0">
                <a:solidFill>
                  <a:srgbClr val="000000"/>
                </a:solidFill>
                <a:cs typeface="Calibri"/>
              </a:rPr>
              <a:t>Создан: в 2002 г. Великобритания</a:t>
            </a:r>
            <a:endParaRPr lang="en-US" sz="2400" dirty="0" smtClean="0">
              <a:solidFill>
                <a:srgbClr val="000000"/>
              </a:solidFill>
              <a:cs typeface="Calibri"/>
            </a:endParaRPr>
          </a:p>
          <a:p>
            <a:pPr>
              <a:lnSpc>
                <a:spcPct val="100000"/>
              </a:lnSpc>
              <a:defRPr/>
            </a:pPr>
            <a:r>
              <a:rPr lang="ru-RU" sz="2400" dirty="0" smtClean="0">
                <a:solidFill>
                  <a:srgbClr val="000000"/>
                </a:solidFill>
                <a:cs typeface="Calibri"/>
              </a:rPr>
              <a:t>Издан</a:t>
            </a:r>
            <a:r>
              <a:rPr lang="ru-RU" sz="2400" dirty="0">
                <a:solidFill>
                  <a:srgbClr val="000000"/>
                </a:solidFill>
                <a:cs typeface="Calibri"/>
              </a:rPr>
              <a:t>: в </a:t>
            </a:r>
            <a:r>
              <a:rPr lang="ru-RU" sz="2400" dirty="0" smtClean="0">
                <a:solidFill>
                  <a:srgbClr val="000000"/>
                </a:solidFill>
                <a:cs typeface="Calibri"/>
              </a:rPr>
              <a:t>2008 г</a:t>
            </a:r>
            <a:r>
              <a:rPr lang="ru-RU" sz="2400" dirty="0">
                <a:solidFill>
                  <a:srgbClr val="000000"/>
                </a:solidFill>
                <a:cs typeface="Calibri"/>
              </a:rPr>
              <a:t>.</a:t>
            </a:r>
          </a:p>
          <a:p>
            <a:pPr>
              <a:lnSpc>
                <a:spcPct val="100000"/>
              </a:lnSpc>
              <a:defRPr/>
            </a:pPr>
            <a:r>
              <a:rPr lang="ru-RU" sz="2400" dirty="0" smtClean="0">
                <a:solidFill>
                  <a:srgbClr val="000000"/>
                </a:solidFill>
                <a:cs typeface="Calibri"/>
              </a:rPr>
              <a:t>Переведен на русский язык: в 201</a:t>
            </a:r>
            <a:r>
              <a:rPr lang="en-US" sz="2400" dirty="0" smtClean="0">
                <a:solidFill>
                  <a:srgbClr val="000000"/>
                </a:solidFill>
                <a:cs typeface="Calibri"/>
              </a:rPr>
              <a:t>0</a:t>
            </a:r>
            <a:r>
              <a:rPr lang="ru-RU" sz="2400" dirty="0" smtClean="0">
                <a:solidFill>
                  <a:srgbClr val="000000"/>
                </a:solidFill>
                <a:cs typeface="Calibri"/>
              </a:rPr>
              <a:t> г.</a:t>
            </a:r>
            <a:endParaRPr lang="ru-RU" sz="2400" dirty="0">
              <a:solidFill>
                <a:srgbClr val="000000"/>
              </a:solidFill>
              <a:cs typeface="Calibri"/>
            </a:endParaRPr>
          </a:p>
          <a:p>
            <a:pPr marL="90488" indent="0">
              <a:spcBef>
                <a:spcPct val="0"/>
              </a:spcBef>
              <a:spcAft>
                <a:spcPts val="50"/>
              </a:spcAft>
              <a:buNone/>
            </a:pPr>
            <a:endParaRPr lang="ru-RU" sz="24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15</a:t>
            </a:fld>
            <a:endParaRPr lang="ru-RU"/>
          </a:p>
        </p:txBody>
      </p:sp>
      <p:pic>
        <p:nvPicPr>
          <p:cNvPr id="5" name="Изображение 4" descr="12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533400"/>
            <a:ext cx="2133600" cy="871728"/>
          </a:xfrm>
          <a:prstGeom prst="rect">
            <a:avLst/>
          </a:prstGeom>
          <a:scene3d>
            <a:camera prst="perspectiveFront" fov="3300000">
              <a:rot lat="0" lon="3840000" rev="2124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088167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2844" y="142852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Правильное определение заказчиков проекта – 50% успеха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142844" y="1752600"/>
            <a:ext cx="8715436" cy="4635662"/>
          </a:xfrm>
        </p:spPr>
        <p:txBody>
          <a:bodyPr>
            <a:normAutofit fontScale="92500" lnSpcReduction="20000"/>
          </a:bodyPr>
          <a:lstStyle/>
          <a:p>
            <a:pPr marL="0" indent="0">
              <a:buFont typeface="Wingdings" pitchFamily="2" charset="2"/>
              <a:buNone/>
            </a:pPr>
            <a:r>
              <a:rPr lang="ru-RU" sz="2400" i="1" dirty="0">
                <a:cs typeface="Arial" charset="0"/>
              </a:rPr>
              <a:t>Кому выгодно внедрение СЭД?</a:t>
            </a:r>
          </a:p>
          <a:p>
            <a:pPr lvl="1">
              <a:buFont typeface="Arial"/>
              <a:buChar char="•"/>
            </a:pPr>
            <a:r>
              <a:rPr lang="ru-RU" dirty="0">
                <a:cs typeface="Arial" charset="0"/>
              </a:rPr>
              <a:t>Высшее руководство </a:t>
            </a:r>
            <a:r>
              <a:rPr lang="ru-RU" dirty="0" smtClean="0">
                <a:cs typeface="Arial" charset="0"/>
              </a:rPr>
              <a:t>компании</a:t>
            </a:r>
            <a:endParaRPr lang="ru-RU" dirty="0">
              <a:cs typeface="Arial" charset="0"/>
            </a:endParaRPr>
          </a:p>
          <a:p>
            <a:pPr lvl="1">
              <a:buFont typeface="Arial"/>
              <a:buChar char="•"/>
            </a:pPr>
            <a:r>
              <a:rPr lang="ru-RU" dirty="0">
                <a:cs typeface="Arial" charset="0"/>
              </a:rPr>
              <a:t>Руководитель управления делами (секретариата, канцелярии, общего отдела и т.п</a:t>
            </a:r>
            <a:r>
              <a:rPr lang="ru-RU" dirty="0" smtClean="0">
                <a:cs typeface="Arial" charset="0"/>
              </a:rPr>
              <a:t>.)</a:t>
            </a:r>
            <a:endParaRPr lang="ru-RU" dirty="0">
              <a:cs typeface="Arial" charset="0"/>
            </a:endParaRPr>
          </a:p>
          <a:p>
            <a:pPr lvl="1">
              <a:buFont typeface="Arial"/>
              <a:buChar char="•"/>
            </a:pPr>
            <a:r>
              <a:rPr lang="ru-RU" dirty="0">
                <a:cs typeface="Arial" charset="0"/>
              </a:rPr>
              <a:t>Руководитель ИТ-подразделения (департамента информационных технологий, технического отдела и т.п</a:t>
            </a:r>
            <a:r>
              <a:rPr lang="ru-RU" dirty="0" smtClean="0">
                <a:cs typeface="Arial" charset="0"/>
              </a:rPr>
              <a:t>.)</a:t>
            </a:r>
            <a:endParaRPr lang="ru-RU" dirty="0">
              <a:cs typeface="Arial" charset="0"/>
            </a:endParaRPr>
          </a:p>
          <a:p>
            <a:pPr lvl="1">
              <a:buFont typeface="Arial"/>
              <a:buChar char="•"/>
            </a:pPr>
            <a:r>
              <a:rPr lang="ru-RU" dirty="0">
                <a:cs typeface="Arial" charset="0"/>
              </a:rPr>
              <a:t>Руководитель-владелец основных бизнес-процессов компании (зам. генерального по производству, руководитель производства, главный инженер и .</a:t>
            </a:r>
            <a:r>
              <a:rPr lang="ru-RU" dirty="0" err="1">
                <a:cs typeface="Arial" charset="0"/>
              </a:rPr>
              <a:t>тп</a:t>
            </a:r>
            <a:r>
              <a:rPr lang="ru-RU" dirty="0" smtClean="0">
                <a:cs typeface="Arial" charset="0"/>
              </a:rPr>
              <a:t>.)</a:t>
            </a:r>
            <a:endParaRPr lang="en-US" dirty="0">
              <a:cs typeface="Arial" charset="0"/>
            </a:endParaRPr>
          </a:p>
          <a:p>
            <a:pPr marL="0" lvl="1" indent="0">
              <a:spcAft>
                <a:spcPct val="50000"/>
              </a:spcAft>
              <a:buSzPct val="60000"/>
              <a:buNone/>
            </a:pPr>
            <a:endParaRPr lang="en-US" sz="900" i="1" dirty="0">
              <a:cs typeface="Arial" charset="0"/>
            </a:endParaRPr>
          </a:p>
          <a:p>
            <a:pPr marL="0" lvl="1" indent="0">
              <a:spcBef>
                <a:spcPts val="0"/>
              </a:spcBef>
              <a:spcAft>
                <a:spcPts val="720"/>
              </a:spcAft>
              <a:buSzPct val="60000"/>
              <a:buNone/>
            </a:pPr>
            <a:r>
              <a:rPr lang="ru-RU" sz="2400" i="1" dirty="0">
                <a:cs typeface="Arial" charset="0"/>
              </a:rPr>
              <a:t>Кому </a:t>
            </a:r>
            <a:r>
              <a:rPr lang="ru-RU" sz="2400" i="1" dirty="0" smtClean="0">
                <a:cs typeface="Arial" charset="0"/>
              </a:rPr>
              <a:t>невыгодно </a:t>
            </a:r>
            <a:r>
              <a:rPr lang="ru-RU" sz="2400" i="1" dirty="0">
                <a:cs typeface="Arial" charset="0"/>
              </a:rPr>
              <a:t>внедрение СЭД</a:t>
            </a:r>
            <a:r>
              <a:rPr lang="ru-RU" sz="2400" i="1" dirty="0" smtClean="0">
                <a:cs typeface="Arial" charset="0"/>
              </a:rPr>
              <a:t>?</a:t>
            </a:r>
          </a:p>
          <a:p>
            <a:pPr marL="0" lvl="1" indent="0">
              <a:spcBef>
                <a:spcPts val="0"/>
              </a:spcBef>
              <a:spcAft>
                <a:spcPts val="720"/>
              </a:spcAft>
              <a:buSzPct val="60000"/>
              <a:buNone/>
            </a:pPr>
            <a:r>
              <a:rPr lang="ru-RU" sz="2400" i="1" dirty="0" smtClean="0">
                <a:cs typeface="Arial" charset="0"/>
              </a:rPr>
              <a:t>Кто может быть заказчиком?</a:t>
            </a:r>
            <a:endParaRPr lang="ru-RU" sz="2400" i="1" dirty="0">
              <a:cs typeface="Arial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037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28600" y="142852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Каких позитивных изменений ожидает заказчик?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200025" y="1600200"/>
            <a:ext cx="8715436" cy="4564248"/>
          </a:xfrm>
        </p:spPr>
        <p:txBody>
          <a:bodyPr>
            <a:normAutofit lnSpcReduction="10000"/>
          </a:bodyPr>
          <a:lstStyle/>
          <a:p>
            <a:pPr marL="90488" indent="0">
              <a:spcBef>
                <a:spcPct val="0"/>
              </a:spcBef>
              <a:spcAft>
                <a:spcPts val="50"/>
              </a:spcAft>
              <a:buNone/>
            </a:pPr>
            <a:r>
              <a:rPr lang="ru-RU" sz="2500" b="1" dirty="0" smtClean="0">
                <a:cs typeface="Arial" charset="0"/>
              </a:rPr>
              <a:t>Как формулирует Заказчик:</a:t>
            </a:r>
          </a:p>
          <a:p>
            <a:pPr marL="776288" lvl="1">
              <a:spcBef>
                <a:spcPct val="0"/>
              </a:spcBef>
              <a:spcAft>
                <a:spcPts val="50"/>
              </a:spcAft>
            </a:pPr>
            <a:r>
              <a:rPr lang="ru-RU" sz="2100" dirty="0" smtClean="0">
                <a:cs typeface="Arial" charset="0"/>
              </a:rPr>
              <a:t>минимизация </a:t>
            </a:r>
            <a:r>
              <a:rPr lang="ru-RU" sz="2100" dirty="0">
                <a:cs typeface="Arial" charset="0"/>
              </a:rPr>
              <a:t>ручной обработки документов</a:t>
            </a:r>
          </a:p>
          <a:p>
            <a:pPr marL="776288" lvl="1">
              <a:spcBef>
                <a:spcPct val="0"/>
              </a:spcBef>
              <a:spcAft>
                <a:spcPts val="50"/>
              </a:spcAft>
            </a:pPr>
            <a:r>
              <a:rPr lang="ru-RU" sz="2100" dirty="0">
                <a:cs typeface="Arial" charset="0"/>
              </a:rPr>
              <a:t>оперативность </a:t>
            </a:r>
            <a:r>
              <a:rPr lang="ru-RU" sz="2100" dirty="0" smtClean="0">
                <a:cs typeface="Arial" charset="0"/>
              </a:rPr>
              <a:t>обработки информации</a:t>
            </a:r>
            <a:endParaRPr lang="ru-RU" sz="2100" dirty="0">
              <a:cs typeface="Arial" charset="0"/>
            </a:endParaRPr>
          </a:p>
          <a:p>
            <a:pPr marL="776288" lvl="1">
              <a:spcBef>
                <a:spcPct val="0"/>
              </a:spcBef>
              <a:spcAft>
                <a:spcPts val="50"/>
              </a:spcAft>
            </a:pPr>
            <a:r>
              <a:rPr lang="ru-RU" sz="2100" dirty="0" smtClean="0">
                <a:cs typeface="Arial" charset="0"/>
              </a:rPr>
              <a:t>возможность </a:t>
            </a:r>
            <a:r>
              <a:rPr lang="ru-RU" sz="2100" dirty="0">
                <a:cs typeface="Arial" charset="0"/>
              </a:rPr>
              <a:t>интеграции различных </a:t>
            </a:r>
            <a:r>
              <a:rPr lang="ru-RU" sz="2100" dirty="0" smtClean="0">
                <a:cs typeface="Arial" charset="0"/>
              </a:rPr>
              <a:t>информационных </a:t>
            </a:r>
            <a:r>
              <a:rPr lang="ru-RU" sz="2100" dirty="0">
                <a:cs typeface="Arial" charset="0"/>
              </a:rPr>
              <a:t>систем</a:t>
            </a:r>
          </a:p>
          <a:p>
            <a:pPr marL="776288" lvl="1">
              <a:spcBef>
                <a:spcPct val="0"/>
              </a:spcBef>
              <a:spcAft>
                <a:spcPts val="50"/>
              </a:spcAft>
            </a:pPr>
            <a:r>
              <a:rPr lang="ru-RU" sz="2100" dirty="0">
                <a:cs typeface="Arial" charset="0"/>
              </a:rPr>
              <a:t>возможность работы в едином информационном пространстве</a:t>
            </a:r>
          </a:p>
          <a:p>
            <a:pPr marL="776288" lvl="1">
              <a:spcBef>
                <a:spcPct val="0"/>
              </a:spcBef>
              <a:spcAft>
                <a:spcPts val="50"/>
              </a:spcAft>
            </a:pPr>
            <a:r>
              <a:rPr lang="ru-RU" sz="2100" dirty="0">
                <a:cs typeface="Arial" charset="0"/>
              </a:rPr>
              <a:t>возможность предоставления информационных сервисов</a:t>
            </a:r>
          </a:p>
          <a:p>
            <a:pPr marL="776288" lvl="1">
              <a:spcBef>
                <a:spcPct val="0"/>
              </a:spcBef>
              <a:spcAft>
                <a:spcPts val="50"/>
              </a:spcAft>
            </a:pPr>
            <a:r>
              <a:rPr lang="ru-RU" sz="2100" dirty="0">
                <a:cs typeface="Arial" charset="0"/>
              </a:rPr>
              <a:t>возможность контроля состояния </a:t>
            </a:r>
            <a:r>
              <a:rPr lang="ru-RU" sz="2100" dirty="0" smtClean="0">
                <a:cs typeface="Arial" charset="0"/>
              </a:rPr>
              <a:t>документов</a:t>
            </a:r>
            <a:endParaRPr lang="ru-RU" sz="2100" dirty="0">
              <a:cs typeface="Arial" charset="0"/>
            </a:endParaRPr>
          </a:p>
          <a:p>
            <a:pPr marL="776288" lvl="1">
              <a:spcBef>
                <a:spcPct val="0"/>
              </a:spcBef>
              <a:spcAft>
                <a:spcPts val="50"/>
              </a:spcAft>
            </a:pPr>
            <a:r>
              <a:rPr lang="ru-RU" sz="2100" dirty="0">
                <a:cs typeface="Arial" charset="0"/>
              </a:rPr>
              <a:t>уменьшение отрицательного влияния </a:t>
            </a:r>
            <a:r>
              <a:rPr lang="ru-RU" sz="2100" dirty="0" smtClean="0">
                <a:cs typeface="Arial" charset="0"/>
              </a:rPr>
              <a:t>«человеческого фактора»</a:t>
            </a:r>
          </a:p>
          <a:p>
            <a:pPr marL="776288" lvl="1">
              <a:spcBef>
                <a:spcPct val="0"/>
              </a:spcBef>
              <a:spcAft>
                <a:spcPts val="50"/>
              </a:spcAft>
            </a:pPr>
            <a:r>
              <a:rPr lang="ru-RU" sz="2100" dirty="0">
                <a:cs typeface="Arial" charset="0"/>
              </a:rPr>
              <a:t>о</a:t>
            </a:r>
            <a:r>
              <a:rPr lang="ru-RU" sz="2100" dirty="0" smtClean="0">
                <a:cs typeface="Arial" charset="0"/>
              </a:rPr>
              <a:t>рганизация электронного архива</a:t>
            </a:r>
          </a:p>
          <a:p>
            <a:pPr marL="90488" indent="0">
              <a:spcBef>
                <a:spcPct val="0"/>
              </a:spcBef>
              <a:spcAft>
                <a:spcPts val="50"/>
              </a:spcAft>
              <a:buNone/>
            </a:pPr>
            <a:endParaRPr lang="ru-RU" sz="900" dirty="0" smtClean="0">
              <a:cs typeface="Arial" charset="0"/>
            </a:endParaRPr>
          </a:p>
          <a:p>
            <a:pPr marL="90488" indent="0">
              <a:spcBef>
                <a:spcPct val="0"/>
              </a:spcBef>
              <a:spcAft>
                <a:spcPts val="50"/>
              </a:spcAft>
              <a:buNone/>
            </a:pPr>
            <a:r>
              <a:rPr lang="ru-RU" sz="2500" b="1" dirty="0" smtClean="0">
                <a:cs typeface="Arial" charset="0"/>
              </a:rPr>
              <a:t>На самом деле это:</a:t>
            </a:r>
          </a:p>
          <a:p>
            <a:pPr marL="776288" lvl="1">
              <a:spcBef>
                <a:spcPct val="0"/>
              </a:spcBef>
              <a:spcAft>
                <a:spcPts val="50"/>
              </a:spcAft>
            </a:pPr>
            <a:r>
              <a:rPr lang="ru-RU" sz="2100" dirty="0" smtClean="0">
                <a:cs typeface="Arial" charset="0"/>
              </a:rPr>
              <a:t>снижение </a:t>
            </a:r>
            <a:r>
              <a:rPr lang="ru-RU" sz="2100" dirty="0">
                <a:cs typeface="Arial" charset="0"/>
              </a:rPr>
              <a:t>операционных издержек</a:t>
            </a:r>
          </a:p>
          <a:p>
            <a:pPr marL="776288" lvl="1">
              <a:spcBef>
                <a:spcPct val="0"/>
              </a:spcBef>
              <a:spcAft>
                <a:spcPts val="50"/>
              </a:spcAft>
            </a:pPr>
            <a:r>
              <a:rPr lang="ru-RU" sz="2100" dirty="0">
                <a:cs typeface="Arial" charset="0"/>
              </a:rPr>
              <a:t>снижение операционных рисков</a:t>
            </a:r>
          </a:p>
          <a:p>
            <a:pPr marL="776288" lvl="1">
              <a:spcBef>
                <a:spcPct val="0"/>
              </a:spcBef>
              <a:spcAft>
                <a:spcPts val="50"/>
              </a:spcAft>
            </a:pPr>
            <a:r>
              <a:rPr lang="ru-RU" sz="2100" dirty="0">
                <a:cs typeface="Arial" charset="0"/>
              </a:rPr>
              <a:t>быстрый поиск информации</a:t>
            </a:r>
          </a:p>
          <a:p>
            <a:pPr marL="776288" lvl="1">
              <a:spcBef>
                <a:spcPct val="0"/>
              </a:spcBef>
              <a:spcAft>
                <a:spcPts val="50"/>
              </a:spcAft>
            </a:pPr>
            <a:r>
              <a:rPr lang="ru-RU" sz="2100" dirty="0">
                <a:cs typeface="Arial" charset="0"/>
              </a:rPr>
              <a:t>усиление контроля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382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2347" y="214290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Зачем нужна диагностика?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142844" y="1524000"/>
            <a:ext cx="8715436" cy="5262586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sz="2200" dirty="0" smtClean="0">
                <a:cs typeface="Arial" charset="0"/>
              </a:rPr>
              <a:t>Оценка </a:t>
            </a:r>
            <a:r>
              <a:rPr lang="ru-RU" sz="2200" dirty="0">
                <a:cs typeface="Arial" charset="0"/>
              </a:rPr>
              <a:t>готовности компании к внедрению СЭД </a:t>
            </a:r>
            <a:r>
              <a:rPr lang="ru-RU" sz="2200" dirty="0" smtClean="0">
                <a:cs typeface="Arial" charset="0"/>
              </a:rPr>
              <a:t>и оценка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200" dirty="0" smtClean="0">
                <a:cs typeface="Arial" charset="0"/>
              </a:rPr>
              <a:t>рисков </a:t>
            </a:r>
            <a:r>
              <a:rPr lang="ru-RU" sz="2200" dirty="0">
                <a:cs typeface="Arial" charset="0"/>
              </a:rPr>
              <a:t>команды </a:t>
            </a:r>
            <a:r>
              <a:rPr lang="ru-RU" sz="2200" dirty="0" smtClean="0">
                <a:cs typeface="Arial" charset="0"/>
              </a:rPr>
              <a:t>внедрения: </a:t>
            </a:r>
            <a:endParaRPr lang="ru-RU" sz="2200" b="1" dirty="0"/>
          </a:p>
          <a:p>
            <a:pPr marL="0" indent="0">
              <a:spcBef>
                <a:spcPct val="0"/>
              </a:spcBef>
              <a:buNone/>
            </a:pPr>
            <a:endParaRPr lang="en-US" sz="800" b="1" dirty="0" smtClean="0">
              <a:cs typeface="Arial" charset="0"/>
            </a:endParaRPr>
          </a:p>
          <a:p>
            <a:pPr marL="0" indent="0">
              <a:spcBef>
                <a:spcPct val="0"/>
              </a:spcBef>
            </a:pPr>
            <a:r>
              <a:rPr lang="ru-RU" sz="2000" b="1" dirty="0" smtClean="0">
                <a:cs typeface="Arial" charset="0"/>
              </a:rPr>
              <a:t> Технологическое </a:t>
            </a:r>
            <a:r>
              <a:rPr lang="ru-RU" sz="2000" b="1" dirty="0">
                <a:cs typeface="Arial" charset="0"/>
              </a:rPr>
              <a:t>направление</a:t>
            </a:r>
            <a:endParaRPr lang="ru-RU" sz="2000" dirty="0">
              <a:cs typeface="Arial" charset="0"/>
            </a:endParaRPr>
          </a:p>
          <a:p>
            <a:pPr lvl="1">
              <a:spcBef>
                <a:spcPct val="0"/>
              </a:spcBef>
            </a:pPr>
            <a:r>
              <a:rPr lang="ru-RU" sz="1800" dirty="0">
                <a:cs typeface="Arial" charset="0"/>
              </a:rPr>
              <a:t>Готовность к использованию ИТ в передаче информации</a:t>
            </a:r>
          </a:p>
          <a:p>
            <a:pPr lvl="1">
              <a:spcBef>
                <a:spcPct val="0"/>
              </a:spcBef>
            </a:pPr>
            <a:r>
              <a:rPr lang="ru-RU" sz="1800" dirty="0">
                <a:cs typeface="Arial" charset="0"/>
              </a:rPr>
              <a:t>Текущие средства передачи</a:t>
            </a:r>
          </a:p>
          <a:p>
            <a:pPr lvl="1">
              <a:spcBef>
                <a:spcPct val="0"/>
              </a:spcBef>
            </a:pPr>
            <a:r>
              <a:rPr lang="ru-RU" sz="1800" dirty="0">
                <a:cs typeface="Arial" charset="0"/>
              </a:rPr>
              <a:t>Как осуществляется ввод информации</a:t>
            </a:r>
          </a:p>
          <a:p>
            <a:pPr lvl="1">
              <a:spcBef>
                <a:spcPct val="0"/>
              </a:spcBef>
            </a:pPr>
            <a:r>
              <a:rPr lang="ru-RU" sz="1800" dirty="0">
                <a:cs typeface="Arial" charset="0"/>
              </a:rPr>
              <a:t>Как осуществляется обработка и хранение</a:t>
            </a:r>
          </a:p>
          <a:p>
            <a:pPr lvl="1">
              <a:spcBef>
                <a:spcPct val="0"/>
              </a:spcBef>
            </a:pPr>
            <a:r>
              <a:rPr lang="ru-RU" sz="1800" dirty="0">
                <a:cs typeface="Arial" charset="0"/>
              </a:rPr>
              <a:t>Как осуществляется донесение до </a:t>
            </a:r>
            <a:r>
              <a:rPr lang="ru-RU" sz="1800" dirty="0" smtClean="0">
                <a:cs typeface="Arial" charset="0"/>
              </a:rPr>
              <a:t>потребителя</a:t>
            </a:r>
          </a:p>
          <a:p>
            <a:pPr marL="457200" lvl="1" indent="0">
              <a:spcBef>
                <a:spcPct val="0"/>
              </a:spcBef>
              <a:buNone/>
            </a:pPr>
            <a:endParaRPr lang="ru-RU" sz="800" dirty="0">
              <a:cs typeface="Arial" charset="0"/>
            </a:endParaRPr>
          </a:p>
          <a:p>
            <a:pPr marL="0" indent="0">
              <a:spcBef>
                <a:spcPct val="0"/>
              </a:spcBef>
            </a:pPr>
            <a:r>
              <a:rPr lang="ru-RU" sz="2000" b="1" dirty="0" smtClean="0">
                <a:cs typeface="Arial" charset="0"/>
              </a:rPr>
              <a:t> Организационное </a:t>
            </a:r>
            <a:r>
              <a:rPr lang="ru-RU" sz="2000" b="1" dirty="0">
                <a:cs typeface="Arial" charset="0"/>
              </a:rPr>
              <a:t>направление</a:t>
            </a:r>
            <a:endParaRPr lang="ru-RU" sz="2000" dirty="0">
              <a:cs typeface="Arial" charset="0"/>
            </a:endParaRPr>
          </a:p>
          <a:p>
            <a:pPr lvl="1">
              <a:spcBef>
                <a:spcPct val="0"/>
              </a:spcBef>
            </a:pPr>
            <a:r>
              <a:rPr lang="ru-RU" sz="1800" dirty="0">
                <a:cs typeface="Arial" charset="0"/>
              </a:rPr>
              <a:t>Готовность персонала и руководства к новым методам работы</a:t>
            </a:r>
          </a:p>
          <a:p>
            <a:pPr lvl="1">
              <a:spcBef>
                <a:spcPct val="0"/>
              </a:spcBef>
            </a:pPr>
            <a:r>
              <a:rPr lang="ru-RU" sz="1800" dirty="0">
                <a:cs typeface="Arial" charset="0"/>
              </a:rPr>
              <a:t>Уровень определенности процессов управления документами, бизнес-процессами и </a:t>
            </a:r>
            <a:r>
              <a:rPr lang="ru-RU" sz="1800" dirty="0" smtClean="0">
                <a:cs typeface="Arial" charset="0"/>
              </a:rPr>
              <a:t>взаимодействием</a:t>
            </a:r>
          </a:p>
          <a:p>
            <a:pPr lvl="1">
              <a:spcBef>
                <a:spcPct val="0"/>
              </a:spcBef>
            </a:pPr>
            <a:r>
              <a:rPr lang="ru-RU" sz="1800" dirty="0" smtClean="0">
                <a:cs typeface="Arial" charset="0"/>
              </a:rPr>
              <a:t>Наличие ОРД по документообороту</a:t>
            </a:r>
          </a:p>
          <a:p>
            <a:pPr marL="457200" lvl="1" indent="0">
              <a:spcBef>
                <a:spcPct val="0"/>
              </a:spcBef>
              <a:buNone/>
            </a:pPr>
            <a:endParaRPr lang="ru-RU" sz="800" dirty="0">
              <a:cs typeface="Arial" charset="0"/>
            </a:endParaRPr>
          </a:p>
          <a:p>
            <a:pPr marL="0" indent="0">
              <a:spcBef>
                <a:spcPct val="0"/>
              </a:spcBef>
            </a:pPr>
            <a:r>
              <a:rPr lang="ru-RU" sz="2000" b="1" dirty="0" smtClean="0">
                <a:cs typeface="Arial" charset="0"/>
              </a:rPr>
              <a:t> Внешнее </a:t>
            </a:r>
            <a:r>
              <a:rPr lang="ru-RU" sz="2000" b="1" dirty="0">
                <a:cs typeface="Arial" charset="0"/>
              </a:rPr>
              <a:t>взаимодействие</a:t>
            </a:r>
            <a:endParaRPr lang="ru-RU" sz="2000" dirty="0">
              <a:cs typeface="Arial" charset="0"/>
            </a:endParaRPr>
          </a:p>
          <a:p>
            <a:pPr lvl="1">
              <a:spcBef>
                <a:spcPct val="0"/>
              </a:spcBef>
              <a:buSzPct val="60000"/>
            </a:pPr>
            <a:r>
              <a:rPr lang="ru-RU" sz="1800" dirty="0">
                <a:cs typeface="Arial" charset="0"/>
              </a:rPr>
              <a:t>Оценивается готовность организации соответствовать внешним требованиям в области управления документами</a:t>
            </a:r>
          </a:p>
          <a:p>
            <a:pPr lvl="1">
              <a:spcBef>
                <a:spcPct val="0"/>
              </a:spcBef>
              <a:spcAft>
                <a:spcPct val="50000"/>
              </a:spcAft>
              <a:buSzPct val="60000"/>
            </a:pPr>
            <a:r>
              <a:rPr lang="ru-RU" sz="1800" dirty="0">
                <a:cs typeface="Arial" charset="0"/>
              </a:rPr>
              <a:t>Ориентация на электронное взаимодействие с внешними организациями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243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61894" y="166648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Как использовать результаты диагностики?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304800" y="1828800"/>
            <a:ext cx="8715436" cy="3360047"/>
          </a:xfrm>
        </p:spPr>
        <p:txBody>
          <a:bodyPr>
            <a:noAutofit/>
          </a:bodyPr>
          <a:lstStyle/>
          <a:p>
            <a:r>
              <a:rPr lang="ru-RU" sz="2400" dirty="0" smtClean="0">
                <a:cs typeface="Arial" charset="0"/>
              </a:rPr>
              <a:t>Для формирования документов проекта</a:t>
            </a:r>
            <a:endParaRPr lang="ru-RU" sz="2400" dirty="0">
              <a:cs typeface="Arial" charset="0"/>
            </a:endParaRPr>
          </a:p>
          <a:p>
            <a:r>
              <a:rPr lang="ru-RU" sz="2400" dirty="0">
                <a:cs typeface="Arial" charset="0"/>
              </a:rPr>
              <a:t>Более точно определить стоимость проекта</a:t>
            </a:r>
          </a:p>
          <a:p>
            <a:r>
              <a:rPr lang="ru-RU" sz="2400" dirty="0" smtClean="0">
                <a:cs typeface="Arial" charset="0"/>
              </a:rPr>
              <a:t>Определение рисков внутри </a:t>
            </a:r>
            <a:r>
              <a:rPr lang="ru-RU" sz="2400" dirty="0">
                <a:cs typeface="Arial" charset="0"/>
              </a:rPr>
              <a:t>проекта</a:t>
            </a:r>
          </a:p>
          <a:p>
            <a:pPr lvl="1"/>
            <a:r>
              <a:rPr lang="ru-RU" sz="2000" dirty="0">
                <a:cs typeface="Arial" charset="0"/>
              </a:rPr>
              <a:t>Предложить мероприятия компенсации рисков</a:t>
            </a:r>
          </a:p>
          <a:p>
            <a:r>
              <a:rPr lang="ru-RU" sz="2400" dirty="0">
                <a:cs typeface="Arial" charset="0"/>
              </a:rPr>
              <a:t>Принять решение о «не входе» в проект</a:t>
            </a:r>
          </a:p>
          <a:p>
            <a:r>
              <a:rPr lang="ru-RU" sz="2400" dirty="0" smtClean="0">
                <a:cs typeface="Arial" charset="0"/>
              </a:rPr>
              <a:t>Предварительно </a:t>
            </a:r>
            <a:r>
              <a:rPr lang="ru-RU" sz="2400" dirty="0">
                <a:cs typeface="Arial" charset="0"/>
              </a:rPr>
              <a:t>обсудить </a:t>
            </a:r>
            <a:r>
              <a:rPr lang="ru-RU" sz="2400" dirty="0" smtClean="0">
                <a:cs typeface="Arial" charset="0"/>
              </a:rPr>
              <a:t>ситуацию </a:t>
            </a:r>
            <a:r>
              <a:rPr lang="ru-RU" sz="2400" dirty="0">
                <a:cs typeface="Arial" charset="0"/>
              </a:rPr>
              <a:t>и </a:t>
            </a:r>
            <a:r>
              <a:rPr lang="ru-RU" sz="2400" dirty="0" smtClean="0">
                <a:cs typeface="Arial" charset="0"/>
              </a:rPr>
              <a:t>выбрать оптимальный вариант </a:t>
            </a:r>
            <a:r>
              <a:rPr lang="ru-RU" sz="2400" dirty="0">
                <a:cs typeface="Arial" charset="0"/>
              </a:rPr>
              <a:t>развития проекта</a:t>
            </a:r>
          </a:p>
          <a:p>
            <a:r>
              <a:rPr lang="ru-RU" sz="2400" dirty="0" smtClean="0">
                <a:cs typeface="Arial" charset="0"/>
              </a:rPr>
              <a:t>Накапливать собственную статистику (база знаний</a:t>
            </a:r>
            <a:r>
              <a:rPr lang="ru-RU" sz="2600" dirty="0" smtClean="0">
                <a:cs typeface="Arial" charset="0"/>
              </a:rPr>
              <a:t>)</a:t>
            </a:r>
            <a:endParaRPr lang="ru-RU" sz="2600" dirty="0">
              <a:cs typeface="Arial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975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8600" y="1600200"/>
            <a:ext cx="8329194" cy="3816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v"/>
            </a:pPr>
            <a:r>
              <a:rPr lang="ru-RU" sz="2000" dirty="0"/>
              <a:t>Связан с ИТ отраслью с 1992 года. </a:t>
            </a:r>
            <a:endParaRPr lang="ru-RU" sz="2000" dirty="0" smtClean="0"/>
          </a:p>
          <a:p>
            <a:pPr marL="342900" indent="-342900">
              <a:buFont typeface="Wingdings" charset="2"/>
              <a:buChar char="v"/>
            </a:pPr>
            <a:r>
              <a:rPr lang="ru-RU" sz="2000" dirty="0" smtClean="0"/>
              <a:t>Имею </a:t>
            </a:r>
            <a:r>
              <a:rPr lang="ru-RU" sz="2000" dirty="0"/>
              <a:t>3 высших профильных образования, в том, числе МВА </a:t>
            </a:r>
            <a:r>
              <a:rPr lang="ru-RU" sz="2000" dirty="0" smtClean="0"/>
              <a:t>и несколько специальных</a:t>
            </a:r>
            <a:endParaRPr lang="ru-RU" sz="800" dirty="0" smtClean="0"/>
          </a:p>
          <a:p>
            <a:pPr marL="342900" indent="-342900">
              <a:buFont typeface="Wingdings" charset="2"/>
              <a:buChar char="v"/>
            </a:pPr>
            <a:r>
              <a:rPr lang="ru-RU" sz="2000" dirty="0" smtClean="0"/>
              <a:t>Основная специализация - </a:t>
            </a:r>
            <a:r>
              <a:rPr lang="ru-RU" sz="2000" dirty="0"/>
              <a:t>проектирование сложных изменений в </a:t>
            </a:r>
            <a:r>
              <a:rPr lang="ru-RU" sz="2000" dirty="0" smtClean="0"/>
              <a:t>организации и системах управления</a:t>
            </a:r>
            <a:endParaRPr lang="ru-RU" sz="800" dirty="0"/>
          </a:p>
          <a:p>
            <a:pPr marL="342900" indent="-342900">
              <a:buFont typeface="Wingdings" charset="2"/>
              <a:buChar char="v"/>
            </a:pPr>
            <a:r>
              <a:rPr lang="ru-RU" sz="2000" dirty="0" smtClean="0"/>
              <a:t>Более 32 проектов внедрения информационных систем (учетных и систем безопасности) на предприятиях по всей России в качестве РП</a:t>
            </a:r>
            <a:endParaRPr lang="ru-RU" sz="800" dirty="0"/>
          </a:p>
          <a:p>
            <a:pPr marL="342900" indent="-342900">
              <a:buFont typeface="Wingdings" charset="2"/>
              <a:buChar char="v"/>
            </a:pPr>
            <a:r>
              <a:rPr lang="ru-RU" sz="2000" dirty="0" smtClean="0"/>
              <a:t>Участвовал </a:t>
            </a:r>
            <a:r>
              <a:rPr lang="ru-RU" sz="2000" dirty="0"/>
              <a:t>в создании элементов </a:t>
            </a:r>
            <a:r>
              <a:rPr lang="ru-RU" sz="2000" dirty="0" smtClean="0"/>
              <a:t>Электронного Правительства (ЭП)</a:t>
            </a:r>
            <a:endParaRPr lang="ru-RU" sz="2000" dirty="0"/>
          </a:p>
          <a:p>
            <a:pPr marL="171450" indent="-171450">
              <a:buFont typeface="Wingdings" charset="2"/>
              <a:buChar char="v"/>
            </a:pPr>
            <a:endParaRPr lang="ru-RU" sz="800" dirty="0"/>
          </a:p>
          <a:p>
            <a:pPr marL="342900" indent="-342900">
              <a:buFont typeface="Wingdings" charset="2"/>
              <a:buChar char="v"/>
            </a:pPr>
            <a:r>
              <a:rPr lang="ru-RU" sz="2000" dirty="0"/>
              <a:t>Являюсь: </a:t>
            </a:r>
            <a:endParaRPr lang="ru-RU" sz="2000" dirty="0" smtClean="0"/>
          </a:p>
          <a:p>
            <a:pPr marL="742950" lvl="1" indent="-285750">
              <a:buFont typeface="Arial"/>
              <a:buChar char="•"/>
            </a:pPr>
            <a:r>
              <a:rPr lang="ru-RU" dirty="0" smtClean="0"/>
              <a:t>Действующим руководителем проектов (</a:t>
            </a:r>
            <a:r>
              <a:rPr lang="en-US" dirty="0" smtClean="0"/>
              <a:t>PMP</a:t>
            </a:r>
            <a:r>
              <a:rPr lang="ru-RU" dirty="0" smtClean="0"/>
              <a:t>)</a:t>
            </a:r>
            <a:endParaRPr lang="ru-RU" dirty="0" smtClean="0"/>
          </a:p>
          <a:p>
            <a:pPr marL="742950" lvl="1" indent="-285750">
              <a:buFont typeface="Arial"/>
              <a:buChar char="•"/>
            </a:pPr>
            <a:r>
              <a:rPr lang="ru-RU" dirty="0" smtClean="0"/>
              <a:t>Членом </a:t>
            </a:r>
            <a:r>
              <a:rPr lang="ru-RU" dirty="0"/>
              <a:t>П</a:t>
            </a:r>
            <a:r>
              <a:rPr lang="ru-RU" dirty="0" smtClean="0"/>
              <a:t>равления </a:t>
            </a:r>
            <a:r>
              <a:rPr lang="ru-RU" dirty="0"/>
              <a:t>Российского Союза ИТ директоров </a:t>
            </a:r>
            <a:r>
              <a:rPr lang="ru-RU" dirty="0" smtClean="0"/>
              <a:t>(</a:t>
            </a:r>
            <a:r>
              <a:rPr lang="ru-RU" dirty="0" err="1" smtClean="0"/>
              <a:t>СоДИТ</a:t>
            </a:r>
            <a:r>
              <a:rPr lang="ru-RU" dirty="0" smtClean="0"/>
              <a:t>)</a:t>
            </a:r>
            <a:endParaRPr lang="ru-RU" dirty="0"/>
          </a:p>
          <a:p>
            <a:pPr marL="742950" lvl="1" indent="-285750">
              <a:buFont typeface="Arial"/>
              <a:buChar char="•"/>
            </a:pPr>
            <a:r>
              <a:rPr lang="ru-RU" dirty="0"/>
              <a:t>С</a:t>
            </a:r>
            <a:r>
              <a:rPr lang="ru-RU" dirty="0" smtClean="0"/>
              <a:t>опредседателем </a:t>
            </a:r>
            <a:r>
              <a:rPr lang="ru-RU" dirty="0"/>
              <a:t>Комитета по </a:t>
            </a:r>
            <a:r>
              <a:rPr lang="ru-RU" dirty="0" smtClean="0"/>
              <a:t>ИБ </a:t>
            </a:r>
            <a:r>
              <a:rPr lang="ru-RU" dirty="0" err="1" smtClean="0"/>
              <a:t>СоДИТ</a:t>
            </a:r>
            <a:endParaRPr lang="ru-RU" dirty="0" smtClean="0"/>
          </a:p>
        </p:txBody>
      </p:sp>
      <p:pic>
        <p:nvPicPr>
          <p:cNvPr id="15" name="Изображение 14" descr="Шойдин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3561">
            <a:off x="7358640" y="271430"/>
            <a:ext cx="1406355" cy="1425136"/>
          </a:xfrm>
          <a:prstGeom prst="rect">
            <a:avLst/>
          </a:prstGeom>
          <a:scene3d>
            <a:camera prst="perspectiveFront" fov="6000000">
              <a:rot lat="26114" lon="14100000" rev="21001135"/>
            </a:camera>
            <a:lightRig rig="threePt" dir="t"/>
          </a:scene3d>
        </p:spPr>
      </p:pic>
      <p:sp>
        <p:nvSpPr>
          <p:cNvPr id="7" name="Название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239000" cy="1143000"/>
          </a:xfrm>
        </p:spPr>
        <p:txBody>
          <a:bodyPr>
            <a:normAutofit/>
          </a:bodyPr>
          <a:lstStyle/>
          <a:p>
            <a:r>
              <a:rPr lang="ru-RU" sz="2900" dirty="0" smtClean="0"/>
              <a:t>Познакомимся</a:t>
            </a:r>
            <a:endParaRPr lang="ru-RU" sz="2900" dirty="0"/>
          </a:p>
        </p:txBody>
      </p:sp>
      <p:sp>
        <p:nvSpPr>
          <p:cNvPr id="2" name="TextBox 1"/>
          <p:cNvSpPr txBox="1"/>
          <p:nvPr/>
        </p:nvSpPr>
        <p:spPr>
          <a:xfrm>
            <a:off x="228600" y="6019800"/>
            <a:ext cx="8686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 smtClean="0"/>
              <a:t>Вопросы на </a:t>
            </a:r>
            <a:r>
              <a:rPr lang="en-US" sz="2500" dirty="0" smtClean="0"/>
              <a:t>SMS</a:t>
            </a:r>
            <a:r>
              <a:rPr lang="ru-RU" sz="2500" dirty="0" smtClean="0"/>
              <a:t>:  </a:t>
            </a:r>
            <a:r>
              <a:rPr lang="ru-RU" sz="2500" b="1" dirty="0" smtClean="0"/>
              <a:t>8-</a:t>
            </a:r>
            <a:r>
              <a:rPr lang="en-US" sz="2500" b="1" dirty="0" smtClean="0"/>
              <a:t>921</a:t>
            </a:r>
            <a:r>
              <a:rPr lang="ru-RU" sz="2500" b="1" dirty="0"/>
              <a:t>-</a:t>
            </a:r>
            <a:r>
              <a:rPr lang="en-US" sz="2500" b="1" dirty="0" smtClean="0"/>
              <a:t>931</a:t>
            </a:r>
            <a:r>
              <a:rPr lang="ru-RU" sz="2500" b="1" dirty="0"/>
              <a:t>-</a:t>
            </a:r>
            <a:r>
              <a:rPr lang="en-US" sz="2500" b="1" dirty="0" smtClean="0"/>
              <a:t>71</a:t>
            </a:r>
            <a:r>
              <a:rPr lang="ru-RU" sz="2500" b="1" dirty="0"/>
              <a:t>-</a:t>
            </a:r>
            <a:r>
              <a:rPr lang="en-US" sz="2500" b="1" dirty="0" smtClean="0"/>
              <a:t>84</a:t>
            </a:r>
            <a:endParaRPr lang="ru-RU" sz="2500" b="1" dirty="0"/>
          </a:p>
        </p:txBody>
      </p:sp>
      <p:pic>
        <p:nvPicPr>
          <p:cNvPr id="9" name="Picture 3" descr="C:\Documents and Settings\Matveev\Local Settings\Temporary Internet Files\Content.IE5\B1A6X7GQ\MC900442128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5867400"/>
            <a:ext cx="868327" cy="86832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458200" y="6400800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12714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28600" y="228600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Основные проблемы проектов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228600" y="1600200"/>
            <a:ext cx="8715436" cy="5257800"/>
          </a:xfrm>
        </p:spPr>
        <p:txBody>
          <a:bodyPr>
            <a:normAutofit fontScale="70000" lnSpcReduction="20000"/>
          </a:bodyPr>
          <a:lstStyle/>
          <a:p>
            <a:pPr marL="0" indent="0">
              <a:spcBef>
                <a:spcPct val="0"/>
              </a:spcBef>
            </a:pPr>
            <a:r>
              <a:rPr lang="ru-RU" b="1" dirty="0" smtClean="0">
                <a:cs typeface="Arial" charset="0"/>
              </a:rPr>
              <a:t> Политические</a:t>
            </a:r>
          </a:p>
          <a:p>
            <a:pPr marL="714375" lvl="1" indent="-271463">
              <a:spcBef>
                <a:spcPct val="0"/>
              </a:spcBef>
            </a:pPr>
            <a:r>
              <a:rPr lang="ru-RU" dirty="0" smtClean="0">
                <a:solidFill>
                  <a:srgbClr val="000000"/>
                </a:solidFill>
              </a:rPr>
              <a:t>Цели </a:t>
            </a:r>
            <a:r>
              <a:rPr lang="ru-RU" dirty="0">
                <a:solidFill>
                  <a:srgbClr val="000000"/>
                </a:solidFill>
              </a:rPr>
              <a:t>внедрения СЭД не совпадают с целями </a:t>
            </a:r>
            <a:r>
              <a:rPr lang="ru-RU" dirty="0" smtClean="0">
                <a:solidFill>
                  <a:srgbClr val="000000"/>
                </a:solidFill>
              </a:rPr>
              <a:t>организации</a:t>
            </a:r>
          </a:p>
          <a:p>
            <a:pPr marL="714375" lvl="1" indent="-271463">
              <a:spcBef>
                <a:spcPct val="0"/>
              </a:spcBef>
            </a:pPr>
            <a:r>
              <a:rPr lang="ru-RU" dirty="0">
                <a:cs typeface="Arial" charset="0"/>
              </a:rPr>
              <a:t>Неправильно сформулированные цели и границы </a:t>
            </a:r>
            <a:r>
              <a:rPr lang="ru-RU" dirty="0" smtClean="0">
                <a:cs typeface="Arial" charset="0"/>
              </a:rPr>
              <a:t>проекта</a:t>
            </a:r>
            <a:endParaRPr lang="ru-RU" dirty="0">
              <a:solidFill>
                <a:srgbClr val="000000"/>
              </a:solidFill>
            </a:endParaRPr>
          </a:p>
          <a:p>
            <a:pPr marL="400050" lvl="1" indent="0">
              <a:spcBef>
                <a:spcPct val="0"/>
              </a:spcBef>
              <a:buNone/>
            </a:pPr>
            <a:endParaRPr lang="ru-RU" sz="1100" dirty="0" smtClean="0">
              <a:cs typeface="Arial" charset="0"/>
            </a:endParaRPr>
          </a:p>
          <a:p>
            <a:pPr marL="0" indent="0">
              <a:spcBef>
                <a:spcPct val="0"/>
              </a:spcBef>
            </a:pPr>
            <a:r>
              <a:rPr lang="ru-RU" sz="3100" b="1" dirty="0" smtClean="0">
                <a:cs typeface="Arial" charset="0"/>
              </a:rPr>
              <a:t> Организационные</a:t>
            </a:r>
            <a:endParaRPr lang="ru-RU" sz="3100" b="1" dirty="0">
              <a:cs typeface="Arial" charset="0"/>
            </a:endParaRPr>
          </a:p>
          <a:p>
            <a:pPr lvl="1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cs typeface="Arial" charset="0"/>
              </a:rPr>
              <a:t>Недостаточная заинтересованность руководства в </a:t>
            </a:r>
            <a:r>
              <a:rPr lang="ru-RU" dirty="0" smtClean="0">
                <a:cs typeface="Arial" charset="0"/>
              </a:rPr>
              <a:t>проекте</a:t>
            </a:r>
          </a:p>
          <a:p>
            <a:pPr lvl="1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cs typeface="Arial" charset="0"/>
              </a:rPr>
              <a:t>Тяжело выявить заказчик</a:t>
            </a:r>
            <a:r>
              <a:rPr lang="ru-RU" u="sng" dirty="0" smtClean="0">
                <a:cs typeface="Arial" charset="0"/>
              </a:rPr>
              <a:t>ОВ</a:t>
            </a:r>
            <a:endParaRPr lang="ru-RU" u="sng" dirty="0">
              <a:cs typeface="Arial" charset="0"/>
            </a:endParaRPr>
          </a:p>
          <a:p>
            <a:pPr lvl="1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cs typeface="Arial" charset="0"/>
              </a:rPr>
              <a:t>Консерватизм сотрудников</a:t>
            </a:r>
          </a:p>
          <a:p>
            <a:pPr lvl="1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cs typeface="Arial" charset="0"/>
              </a:rPr>
              <a:t>Необходимость изменения </a:t>
            </a:r>
            <a:r>
              <a:rPr lang="ru-RU" dirty="0" smtClean="0">
                <a:cs typeface="Arial" charset="0"/>
              </a:rPr>
              <a:t>внутренних и внешних процессов</a:t>
            </a:r>
            <a:endParaRPr lang="ru-RU" dirty="0">
              <a:cs typeface="Arial" charset="0"/>
            </a:endParaRPr>
          </a:p>
          <a:p>
            <a:pPr lvl="1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cs typeface="Arial" charset="0"/>
              </a:rPr>
              <a:t>Отсутствие регламентации</a:t>
            </a:r>
            <a:endParaRPr lang="ru-RU" b="1" i="1" dirty="0">
              <a:cs typeface="Arial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endParaRPr lang="ru-RU" sz="1100" dirty="0">
              <a:cs typeface="Arial" charset="0"/>
            </a:endParaRPr>
          </a:p>
          <a:p>
            <a:pPr marL="0" indent="0">
              <a:spcBef>
                <a:spcPct val="0"/>
              </a:spcBef>
            </a:pPr>
            <a:r>
              <a:rPr lang="ru-RU" b="1" dirty="0">
                <a:cs typeface="Arial" charset="0"/>
              </a:rPr>
              <a:t> </a:t>
            </a:r>
            <a:r>
              <a:rPr lang="ru-RU" sz="3100" b="1" dirty="0">
                <a:cs typeface="Arial" charset="0"/>
              </a:rPr>
              <a:t>Экономические</a:t>
            </a:r>
          </a:p>
          <a:p>
            <a:pPr lvl="1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cs typeface="Arial" charset="0"/>
              </a:rPr>
              <a:t>Возможны существенные затраты на реинжиниринг</a:t>
            </a:r>
          </a:p>
          <a:p>
            <a:pPr lvl="1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cs typeface="Arial" charset="0"/>
              </a:rPr>
              <a:t>Невозможно </a:t>
            </a:r>
            <a:r>
              <a:rPr lang="ru-RU" dirty="0">
                <a:cs typeface="Arial" charset="0"/>
              </a:rPr>
              <a:t>посчитать экономический эффект от </a:t>
            </a:r>
            <a:r>
              <a:rPr lang="ru-RU" dirty="0" smtClean="0">
                <a:cs typeface="Arial" charset="0"/>
              </a:rPr>
              <a:t>внедрения</a:t>
            </a:r>
          </a:p>
          <a:p>
            <a:pPr lvl="1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cs typeface="Arial" charset="0"/>
              </a:rPr>
              <a:t>Недофинансирование</a:t>
            </a:r>
            <a:endParaRPr lang="ru-RU" b="1" i="1" dirty="0">
              <a:cs typeface="Arial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ru-RU" sz="1100" dirty="0">
              <a:cs typeface="Arial" charset="0"/>
            </a:endParaRPr>
          </a:p>
          <a:p>
            <a:pPr marL="0" indent="0">
              <a:spcBef>
                <a:spcPct val="0"/>
              </a:spcBef>
            </a:pPr>
            <a:r>
              <a:rPr lang="ru-RU" b="1" dirty="0">
                <a:cs typeface="Arial" charset="0"/>
              </a:rPr>
              <a:t> </a:t>
            </a:r>
            <a:r>
              <a:rPr lang="ru-RU" sz="3100" b="1" dirty="0">
                <a:cs typeface="Arial" charset="0"/>
              </a:rPr>
              <a:t>Технические</a:t>
            </a:r>
          </a:p>
          <a:p>
            <a:pPr lvl="1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cs typeface="Arial" charset="0"/>
              </a:rPr>
              <a:t>Необходимость создания качественной </a:t>
            </a:r>
            <a:r>
              <a:rPr lang="ru-RU" dirty="0" smtClean="0">
                <a:cs typeface="Arial" charset="0"/>
              </a:rPr>
              <a:t>инфраструктуры</a:t>
            </a:r>
          </a:p>
          <a:p>
            <a:pPr lvl="1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cs typeface="Arial" charset="0"/>
              </a:rPr>
              <a:t>Правильная архитектура ИС</a:t>
            </a:r>
            <a:endParaRPr lang="ru-RU" b="1" i="1" dirty="0">
              <a:cs typeface="Arial" charset="0"/>
            </a:endParaRPr>
          </a:p>
          <a:p>
            <a:pPr lvl="1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cs typeface="Arial" charset="0"/>
              </a:rPr>
              <a:t>Необходимость </a:t>
            </a:r>
            <a:r>
              <a:rPr lang="ru-RU" dirty="0">
                <a:cs typeface="Arial" charset="0"/>
              </a:rPr>
              <a:t>интеграции с уже существующими </a:t>
            </a:r>
            <a:r>
              <a:rPr lang="ru-RU" dirty="0" smtClean="0">
                <a:cs typeface="Arial" charset="0"/>
              </a:rPr>
              <a:t>системами</a:t>
            </a:r>
          </a:p>
          <a:p>
            <a:pPr lvl="1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cs typeface="Arial" charset="0"/>
              </a:rPr>
              <a:t>Информационная безопасность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900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2347" y="142852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Отсутствие </a:t>
            </a:r>
            <a:r>
              <a:rPr lang="ru-RU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регламентации</a:t>
            </a:r>
            <a:endParaRPr lang="ru-RU" sz="2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142822" y="1828800"/>
            <a:ext cx="8696378" cy="4701018"/>
          </a:xfrm>
        </p:spPr>
        <p:txBody>
          <a:bodyPr>
            <a:normAutofit fontScale="85000" lnSpcReduction="10000"/>
          </a:bodyPr>
          <a:lstStyle/>
          <a:p>
            <a:r>
              <a:rPr lang="ru-RU" sz="2400" dirty="0" smtClean="0"/>
              <a:t>Регламентация </a:t>
            </a:r>
            <a:r>
              <a:rPr lang="ru-RU" sz="2400" dirty="0"/>
              <a:t>деятельности имеет низкий приоритет с точки зрения </a:t>
            </a:r>
            <a:r>
              <a:rPr lang="ru-RU" sz="2400" dirty="0" smtClean="0"/>
              <a:t>   топ-менеджеров </a:t>
            </a:r>
            <a:r>
              <a:rPr lang="ru-RU" sz="2400" dirty="0"/>
              <a:t>(что вполне понятно – их интересует рост продаж, прибыль, капитализация); </a:t>
            </a:r>
          </a:p>
          <a:p>
            <a:r>
              <a:rPr lang="ru-RU" sz="2400" dirty="0"/>
              <a:t>Н</a:t>
            </a:r>
            <a:r>
              <a:rPr lang="ru-RU" sz="2400" dirty="0" smtClean="0"/>
              <a:t>ет </a:t>
            </a:r>
            <a:r>
              <a:rPr lang="ru-RU" sz="2400" dirty="0"/>
              <a:t>культуры работы по стандартам (вопрос корпоративной культуры вообще); </a:t>
            </a:r>
          </a:p>
          <a:p>
            <a:r>
              <a:rPr lang="ru-RU" sz="2400" dirty="0"/>
              <a:t>У</a:t>
            </a:r>
            <a:r>
              <a:rPr lang="ru-RU" sz="2400" dirty="0" smtClean="0"/>
              <a:t>старевание </a:t>
            </a:r>
            <a:r>
              <a:rPr lang="ru-RU" sz="2400" dirty="0"/>
              <a:t>нормативной базы при неадекватной и несвоевременной ее актуализации; </a:t>
            </a:r>
          </a:p>
          <a:p>
            <a:r>
              <a:rPr lang="ru-RU" sz="2400" dirty="0"/>
              <a:t>В</a:t>
            </a:r>
            <a:r>
              <a:rPr lang="ru-RU" sz="2400" dirty="0" smtClean="0"/>
              <a:t> </a:t>
            </a:r>
            <a:r>
              <a:rPr lang="ru-RU" sz="2400" dirty="0"/>
              <a:t>системе стимулирования нет элемента, направленного на создание у персонала мотивации исполнять регламенты; </a:t>
            </a:r>
          </a:p>
          <a:p>
            <a:r>
              <a:rPr lang="ru-RU" sz="2400" dirty="0"/>
              <a:t>О</a:t>
            </a:r>
            <a:r>
              <a:rPr lang="ru-RU" sz="2400" dirty="0" smtClean="0"/>
              <a:t>тсутствие </a:t>
            </a:r>
            <a:r>
              <a:rPr lang="ru-RU" sz="2400" dirty="0"/>
              <a:t>нормирования труда в привязке к регламентам (невозможность исполнения стандартов из-за ресурсных ограничений); </a:t>
            </a:r>
          </a:p>
          <a:p>
            <a:r>
              <a:rPr lang="ru-RU" sz="2400" dirty="0" smtClean="0"/>
              <a:t>«</a:t>
            </a:r>
            <a:r>
              <a:rPr lang="ru-RU" sz="2400" dirty="0" err="1"/>
              <a:t>ИСОтизированные</a:t>
            </a:r>
            <a:r>
              <a:rPr lang="ru-RU" sz="2400" dirty="0"/>
              <a:t>» (слишком общие) регламенты; </a:t>
            </a:r>
          </a:p>
          <a:p>
            <a:r>
              <a:rPr lang="ru-RU" sz="2400" dirty="0"/>
              <a:t>Р</a:t>
            </a:r>
            <a:r>
              <a:rPr lang="ru-RU" sz="2400" dirty="0" smtClean="0"/>
              <a:t>егламентация </a:t>
            </a:r>
            <a:r>
              <a:rPr lang="ru-RU" sz="2400" dirty="0"/>
              <a:t>процессов производства в ущерб регламентации процессов управления/развития (то есть регламентация в «отдельно взятом подразделении»).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274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2844" y="142852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Домик Винчестера: инновационно, сложно и дорого</a:t>
            </a:r>
          </a:p>
        </p:txBody>
      </p:sp>
      <p:sp>
        <p:nvSpPr>
          <p:cNvPr id="14" name="모서리가 둥근 직사각형 223"/>
          <p:cNvSpPr/>
          <p:nvPr/>
        </p:nvSpPr>
        <p:spPr bwMode="auto">
          <a:xfrm>
            <a:off x="8608247" y="6572248"/>
            <a:ext cx="500066" cy="21433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 w="9525"/>
          <a:scene3d>
            <a:camera prst="orthographicFront"/>
            <a:lightRig rig="threePt" dir="t"/>
          </a:scene3d>
          <a:sp3d extrusionH="76200">
            <a:extrusionClr>
              <a:srgbClr val="FB0505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-342900" algn="ctr"/>
            <a:r>
              <a:rPr lang="ru-RU" b="1" dirty="0">
                <a:solidFill>
                  <a:schemeClr val="bg1"/>
                </a:solidFill>
                <a:cs typeface="Times New Roman" pitchFamily="18" charset="0"/>
              </a:rPr>
              <a:t>2</a:t>
            </a:r>
          </a:p>
        </p:txBody>
      </p:sp>
      <p:pic>
        <p:nvPicPr>
          <p:cNvPr id="10" name="Изображение 9" descr="Снимок экрана 2012-07-04 в 11.28.5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687" y="1343522"/>
            <a:ext cx="9144000" cy="5514478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407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Так выглядят процессы среднестатистической компании в России</a:t>
            </a:r>
            <a:endParaRPr lang="ru-RU" sz="2400" dirty="0"/>
          </a:p>
        </p:txBody>
      </p:sp>
      <p:pic>
        <p:nvPicPr>
          <p:cNvPr id="5" name="Содержимое 4" descr="486325_405809396133388_1846809104_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2" b="22502"/>
          <a:stretch>
            <a:fillRect/>
          </a:stretch>
        </p:blipFill>
        <p:spPr>
          <a:xfrm>
            <a:off x="457200" y="1600200"/>
            <a:ext cx="5931268" cy="4525963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23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400800" y="2438400"/>
            <a:ext cx="2743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Почему: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smtClean="0"/>
              <a:t>Незаинтересованность </a:t>
            </a:r>
            <a:r>
              <a:rPr lang="ru-RU" sz="1600" dirty="0"/>
              <a:t>руководства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Формальное выполнение ИСО 9001</a:t>
            </a:r>
          </a:p>
          <a:p>
            <a:endParaRPr lang="ru-RU" sz="1600" dirty="0" smtClean="0"/>
          </a:p>
          <a:p>
            <a:r>
              <a:rPr lang="ru-RU" sz="1600" b="1" dirty="0" smtClean="0"/>
              <a:t>В результате: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Отсутствие стандартизации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Отсутствие документирования основных процедур организации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69915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28600" y="171427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К чему приводит излишняя экономия?</a:t>
            </a: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97687"/>
              </p:ext>
            </p:extLst>
          </p:nvPr>
        </p:nvGraphicFramePr>
        <p:xfrm>
          <a:off x="241390" y="2000240"/>
          <a:ext cx="9760597" cy="485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90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10461" y="147598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Сколько должен стоить проект ?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25</a:t>
            </a:fld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143000" y="1447800"/>
            <a:ext cx="6477000" cy="5181600"/>
            <a:chOff x="849774" y="1747005"/>
            <a:chExt cx="5752969" cy="4531331"/>
          </a:xfrm>
        </p:grpSpPr>
        <p:sp>
          <p:nvSpPr>
            <p:cNvPr id="7" name="Овал 6"/>
            <p:cNvSpPr/>
            <p:nvPr/>
          </p:nvSpPr>
          <p:spPr>
            <a:xfrm>
              <a:off x="2427695" y="2410337"/>
              <a:ext cx="2540067" cy="2466304"/>
            </a:xfrm>
            <a:prstGeom prst="ellipse">
              <a:avLst/>
            </a:prstGeom>
            <a:solidFill>
              <a:srgbClr val="1C00F7">
                <a:alpha val="8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1693376" y="3812032"/>
              <a:ext cx="2540067" cy="2466304"/>
            </a:xfrm>
            <a:prstGeom prst="ellipse">
              <a:avLst/>
            </a:prstGeom>
            <a:solidFill>
              <a:srgbClr val="FF8000">
                <a:alpha val="58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3447570" y="3738157"/>
              <a:ext cx="2540067" cy="2466304"/>
            </a:xfrm>
            <a:prstGeom prst="ellipse">
              <a:avLst/>
            </a:prstGeom>
            <a:solidFill>
              <a:srgbClr val="FF0000">
                <a:alpha val="54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1359713" y="3030868"/>
              <a:ext cx="1486697" cy="1414577"/>
            </a:xfrm>
            <a:prstGeom prst="ellipse">
              <a:avLst/>
            </a:prstGeom>
            <a:solidFill>
              <a:schemeClr val="bg1">
                <a:lumMod val="50000"/>
                <a:alpha val="5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66496" y="3030868"/>
              <a:ext cx="16260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КАЧЕСТВЕННО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65863" y="5079361"/>
              <a:ext cx="11449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БЫСТРО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744925" y="4894695"/>
              <a:ext cx="10487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ДЕШЕВО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60660" y="4109948"/>
              <a:ext cx="5869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FFFFFF"/>
                  </a:solidFill>
                </a:rPr>
                <a:t>Дорого</a:t>
              </a:r>
              <a:endParaRPr lang="ru-RU" sz="1000" b="1" dirty="0">
                <a:solidFill>
                  <a:srgbClr val="FFFFFF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30694" y="4109948"/>
              <a:ext cx="5403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FFFFFF"/>
                  </a:solidFill>
                </a:rPr>
                <a:t>Долго</a:t>
              </a:r>
              <a:endParaRPr lang="ru-RU" sz="1000" b="1" dirty="0">
                <a:solidFill>
                  <a:srgbClr val="FFFFFF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50319" y="5140916"/>
              <a:ext cx="5803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b="1" dirty="0" smtClean="0">
                  <a:solidFill>
                    <a:srgbClr val="FFFFFF"/>
                  </a:solidFill>
                </a:rPr>
                <a:t>Криво</a:t>
              </a:r>
              <a:endParaRPr lang="ru-RU" sz="1000" b="1" dirty="0">
                <a:solidFill>
                  <a:srgbClr val="FFFFFF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480161" y="3599657"/>
              <a:ext cx="13662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rgbClr val="FFFFFF"/>
                  </a:solidFill>
                </a:rPr>
                <a:t>БЕСПЛАТНО</a:t>
              </a:r>
              <a:endParaRPr lang="ru-RU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86132" y="4094652"/>
              <a:ext cx="68312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FFFFFF"/>
                  </a:solidFill>
                </a:rPr>
                <a:t>Трэш</a:t>
              </a:r>
              <a:endParaRPr lang="ru-RU" sz="1000" b="1" dirty="0">
                <a:solidFill>
                  <a:srgbClr val="FFFFFF"/>
                </a:solidFill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2576828" y="3522681"/>
              <a:ext cx="67350" cy="577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rgbClr val="FFFFFF"/>
                </a:solidFill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2610503" y="4021953"/>
              <a:ext cx="67350" cy="577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rgbClr val="FFFFFF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49774" y="2417923"/>
              <a:ext cx="33740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/>
                <a:t>Ты веришь, что такое бывает?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49775" y="4342537"/>
              <a:ext cx="15956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/>
                <a:t>Убей себя</a:t>
              </a: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965232" y="2694922"/>
              <a:ext cx="1120900" cy="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>
              <a:endCxn id="23" idx="1"/>
            </p:cNvCxnSpPr>
            <p:nvPr/>
          </p:nvCxnSpPr>
          <p:spPr>
            <a:xfrm>
              <a:off x="2086132" y="2694922"/>
              <a:ext cx="500559" cy="836214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1090311" y="4133922"/>
              <a:ext cx="0" cy="222247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>
              <a:stCxn id="24" idx="1"/>
            </p:cNvCxnSpPr>
            <p:nvPr/>
          </p:nvCxnSpPr>
          <p:spPr>
            <a:xfrm flipH="1">
              <a:off x="1090311" y="4030408"/>
              <a:ext cx="1530055" cy="103514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3550318" y="4473342"/>
              <a:ext cx="5803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FFFFFF"/>
                  </a:solidFill>
                </a:rPr>
                <a:t>Утопия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964564" y="1747005"/>
              <a:ext cx="5638179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  <a:latin typeface="+mj-lt"/>
                  <a:cs typeface="Helvetica"/>
                </a:rPr>
                <a:t>Покажи пальцем в какой области сделать твой проект!</a:t>
              </a:r>
            </a:p>
            <a:p>
              <a:pPr algn="ctr"/>
              <a:r>
                <a:rPr lang="ru-RU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  <a:latin typeface="+mj-lt"/>
                  <a:cs typeface="Helvetica"/>
                </a:rPr>
                <a:t>(памятка любимому заказчику)</a:t>
              </a:r>
              <a:endPara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cs typeface="Helvetica"/>
              </a:endParaRPr>
            </a:p>
          </p:txBody>
        </p:sp>
      </p:grpSp>
      <p:pic>
        <p:nvPicPr>
          <p:cNvPr id="33" name="Содержимое 3" descr="одноногий пират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781800" y="2209800"/>
            <a:ext cx="1896571" cy="1441535"/>
          </a:xfrm>
        </p:spPr>
      </p:pic>
    </p:spTree>
    <p:extLst>
      <p:ext uri="{BB962C8B-B14F-4D97-AF65-F5344CB8AC3E}">
        <p14:creationId xmlns:p14="http://schemas.microsoft.com/office/powerpoint/2010/main" val="1730516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2844" y="133327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Неумение работать с рисками приводит к 60% неудач в проектах по внедрению СЭД</a:t>
            </a:r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2609865"/>
              </p:ext>
            </p:extLst>
          </p:nvPr>
        </p:nvGraphicFramePr>
        <p:xfrm>
          <a:off x="142844" y="1916595"/>
          <a:ext cx="8786874" cy="486499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928688"/>
                <a:gridCol w="2341499"/>
                <a:gridCol w="2202597"/>
                <a:gridCol w="1676751"/>
                <a:gridCol w="1637339"/>
              </a:tblGrid>
              <a:tr h="623958">
                <a:tc>
                  <a:txBody>
                    <a:bodyPr/>
                    <a:lstStyle/>
                    <a:p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Активное сопротивление руководства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Пассивное </a:t>
                      </a:r>
                      <a:r>
                        <a:rPr lang="ru-RU" sz="1300" dirty="0" smtClean="0"/>
                        <a:t>сопротивление</a:t>
                      </a:r>
                      <a:r>
                        <a:rPr lang="ru-RU" sz="1400" dirty="0" smtClean="0"/>
                        <a:t> персонала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Методика,</a:t>
                      </a:r>
                      <a:r>
                        <a:rPr lang="ru-RU" sz="1400" baseline="0" dirty="0" smtClean="0"/>
                        <a:t> а не внедрение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Неизбежность модификации</a:t>
                      </a:r>
                      <a:endParaRPr lang="ru-RU" sz="1400" dirty="0"/>
                    </a:p>
                  </a:txBody>
                  <a:tcPr/>
                </a:tc>
              </a:tr>
              <a:tr h="1539225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Почему?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Перераспределение полномочий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Контроль исполнения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Перегрузка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Безбумажный страх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Не информативность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Не удобство работы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Разобщенность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baseline="0" dirty="0" smtClean="0"/>
                        <a:t>Подчинение одному руководителю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baseline="0" dirty="0" smtClean="0"/>
                        <a:t>Перегрузка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baseline="0" dirty="0" smtClean="0"/>
                        <a:t>Статичность системы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Безбумажный страх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Не удобство работы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</a:pPr>
                      <a:r>
                        <a:rPr lang="ru-RU" sz="1300" dirty="0" smtClean="0"/>
                        <a:t>Настройка конфигурации и обучение персонала не решит</a:t>
                      </a:r>
                      <a:r>
                        <a:rPr lang="ru-RU" sz="1300" baseline="0" dirty="0" smtClean="0"/>
                        <a:t> проблему, требуется логика процессов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Уникальность интерфейсов в части</a:t>
                      </a:r>
                      <a:r>
                        <a:rPr lang="ru-RU" sz="1300" baseline="0" dirty="0" smtClean="0"/>
                        <a:t> </a:t>
                      </a:r>
                      <a:r>
                        <a:rPr lang="ru-RU" sz="1300" dirty="0" smtClean="0"/>
                        <a:t>кликабельности и юзабилити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baseline="0" dirty="0" smtClean="0"/>
                        <a:t>Документация</a:t>
                      </a:r>
                      <a:endParaRPr lang="ru-RU" sz="1300" dirty="0"/>
                    </a:p>
                  </a:txBody>
                  <a:tcPr/>
                </a:tc>
              </a:tr>
              <a:tr h="1332937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Что делать?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Организация совещаний (в </a:t>
                      </a:r>
                      <a:r>
                        <a:rPr lang="ru-RU" sz="1300" dirty="0" err="1" smtClean="0"/>
                        <a:t>т.ч</a:t>
                      </a:r>
                      <a:r>
                        <a:rPr lang="ru-RU" sz="1300" dirty="0" smtClean="0"/>
                        <a:t> РГ)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Выпуск оснований (Приказов)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Открытый</a:t>
                      </a:r>
                      <a:r>
                        <a:rPr lang="ru-RU" sz="1300" baseline="0" dirty="0" smtClean="0"/>
                        <a:t> </a:t>
                      </a:r>
                      <a:r>
                        <a:rPr lang="ru-RU" sz="1300" dirty="0" smtClean="0"/>
                        <a:t>контроль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Надувные</a:t>
                      </a:r>
                      <a:r>
                        <a:rPr lang="ru-RU" sz="1300" baseline="0" dirty="0" smtClean="0"/>
                        <a:t> </a:t>
                      </a:r>
                      <a:r>
                        <a:rPr lang="ru-RU" sz="1300" dirty="0" smtClean="0"/>
                        <a:t>Слоники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Воздействие на непосредственного руководителя через совещания и контроль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Создать</a:t>
                      </a:r>
                      <a:r>
                        <a:rPr lang="ru-RU" sz="1300" baseline="0" dirty="0" smtClean="0"/>
                        <a:t> удобства и показать их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Методология и процессы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baseline="0" dirty="0" smtClean="0"/>
                        <a:t>Документов, описывающих логику действий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baseline="0" dirty="0" smtClean="0"/>
                        <a:t>Обучение</a:t>
                      </a:r>
                      <a:r>
                        <a:rPr lang="ru-RU" sz="1300" dirty="0" smtClean="0"/>
                        <a:t> 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dirty="0" smtClean="0"/>
                        <a:t>Снижение комплексности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300" baseline="0" dirty="0" smtClean="0"/>
                        <a:t>Снижение комплектности</a:t>
                      </a:r>
                      <a:r>
                        <a:rPr lang="ru-RU" sz="1300" baseline="0" dirty="0"/>
                        <a:t> </a:t>
                      </a:r>
                      <a:r>
                        <a:rPr lang="ru-RU" sz="1300" baseline="0" dirty="0" smtClean="0"/>
                        <a:t>(только необходимое)</a:t>
                      </a:r>
                    </a:p>
                  </a:txBody>
                  <a:tcPr/>
                </a:tc>
              </a:tr>
              <a:tr h="1368877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Степень важности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/>
                        <a:buNone/>
                      </a:pPr>
                      <a:r>
                        <a:rPr lang="ru-RU" sz="1300" b="1" dirty="0" smtClean="0">
                          <a:solidFill>
                            <a:srgbClr val="FF0000"/>
                          </a:solidFill>
                        </a:rPr>
                        <a:t>Очень</a:t>
                      </a:r>
                      <a:r>
                        <a:rPr lang="ru-RU" sz="1300" b="1" baseline="0" dirty="0" smtClean="0">
                          <a:solidFill>
                            <a:srgbClr val="FF0000"/>
                          </a:solidFill>
                        </a:rPr>
                        <a:t> важная</a:t>
                      </a:r>
                    </a:p>
                    <a:p>
                      <a:pPr marL="0" indent="0" algn="ctr">
                        <a:buFont typeface="Arial"/>
                        <a:buNone/>
                      </a:pPr>
                      <a:endParaRPr lang="ru-RU" sz="800" b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ru-RU" sz="1300" baseline="0" dirty="0" smtClean="0"/>
                        <a:t>При реализации переходит в стадию затяжных работ с печальными последствиями для Исполнителя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/>
                        <a:buNone/>
                      </a:pPr>
                      <a:r>
                        <a:rPr lang="ru-RU" sz="1300" b="1" dirty="0" smtClean="0">
                          <a:solidFill>
                            <a:srgbClr val="FF0000"/>
                          </a:solidFill>
                        </a:rPr>
                        <a:t>Важная</a:t>
                      </a:r>
                    </a:p>
                    <a:p>
                      <a:pPr marL="0" indent="0" algn="ctr">
                        <a:buFont typeface="Arial"/>
                        <a:buNone/>
                      </a:pPr>
                      <a:endParaRPr lang="ru-RU" sz="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ru-RU" sz="1300" dirty="0" smtClean="0"/>
                        <a:t>При реализации не возможен запуск системы, что приводит к срыву контрольных сроков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/>
                        <a:buNone/>
                      </a:pPr>
                      <a:r>
                        <a:rPr lang="ru-RU" sz="1300" b="1" dirty="0" smtClean="0">
                          <a:solidFill>
                            <a:srgbClr val="FF0000"/>
                          </a:solidFill>
                        </a:rPr>
                        <a:t>Очень</a:t>
                      </a:r>
                      <a:r>
                        <a:rPr lang="ru-RU" sz="1300" b="1" baseline="0" dirty="0" smtClean="0">
                          <a:solidFill>
                            <a:srgbClr val="FF0000"/>
                          </a:solidFill>
                        </a:rPr>
                        <a:t> важная</a:t>
                      </a:r>
                    </a:p>
                    <a:p>
                      <a:pPr marL="0" indent="0" algn="ctr">
                        <a:buFont typeface="Arial"/>
                        <a:buNone/>
                      </a:pPr>
                      <a:endParaRPr lang="ru-RU" sz="800" b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ru-RU" sz="1300" baseline="0" dirty="0" smtClean="0"/>
                        <a:t>При реализации полная остановка проекта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/>
                        <a:buNone/>
                      </a:pPr>
                      <a:r>
                        <a:rPr lang="ru-RU" sz="1300" b="1" dirty="0" smtClean="0">
                          <a:solidFill>
                            <a:srgbClr val="FF0000"/>
                          </a:solidFill>
                        </a:rPr>
                        <a:t>Важная</a:t>
                      </a:r>
                    </a:p>
                    <a:p>
                      <a:pPr marL="0" indent="0" algn="ctr">
                        <a:buFont typeface="Arial"/>
                        <a:buNone/>
                      </a:pPr>
                      <a:endParaRPr lang="ru-RU" sz="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ru-RU" sz="1300" dirty="0" smtClean="0"/>
                        <a:t>При реализации риска резкое снижение моржинальности</a:t>
                      </a:r>
                      <a:endParaRPr lang="ru-RU" sz="13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868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2400" y="180952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Ключевые требования к проекту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2519947998"/>
              </p:ext>
            </p:extLst>
          </p:nvPr>
        </p:nvGraphicFramePr>
        <p:xfrm>
          <a:off x="-161930" y="1386972"/>
          <a:ext cx="8661400" cy="5608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27</a:t>
            </a:fld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540000" y="1455208"/>
            <a:ext cx="1746280" cy="1661583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51417" y="2286000"/>
            <a:ext cx="1915583" cy="1862666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364301" y="1607660"/>
            <a:ext cx="1746280" cy="1661583"/>
          </a:xfrm>
          <a:prstGeom prst="ellipse">
            <a:avLst/>
          </a:prstGeom>
          <a:noFill/>
          <a:ln w="28575" cmpd="sng">
            <a:solidFill>
              <a:srgbClr val="00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913701" y="3048555"/>
            <a:ext cx="1746280" cy="1661583"/>
          </a:xfrm>
          <a:prstGeom prst="ellipse">
            <a:avLst/>
          </a:prstGeom>
          <a:noFill/>
          <a:ln w="28575" cmpd="sng">
            <a:solidFill>
              <a:srgbClr val="00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152400" y="1473200"/>
            <a:ext cx="1737783" cy="697945"/>
          </a:xfrm>
          <a:prstGeom prst="wedgeRoundRectCallout">
            <a:avLst>
              <a:gd name="adj1" fmla="val 73368"/>
              <a:gd name="adj2" fmla="val 56586"/>
              <a:gd name="adj3" fmla="val 16667"/>
            </a:avLst>
          </a:prstGeom>
          <a:solidFill>
            <a:srgbClr val="FF66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Необходимо для успешного проекта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7162800" y="2084917"/>
            <a:ext cx="1699683" cy="830792"/>
          </a:xfrm>
          <a:prstGeom prst="wedgeRoundRectCallout">
            <a:avLst>
              <a:gd name="adj1" fmla="val -104786"/>
              <a:gd name="adj2" fmla="val 55228"/>
              <a:gd name="adj3" fmla="val 16667"/>
            </a:avLst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Необходимо для поддержания проекта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04800" y="4169832"/>
            <a:ext cx="1746280" cy="1661583"/>
          </a:xfrm>
          <a:prstGeom prst="ellipse">
            <a:avLst/>
          </a:prstGeom>
          <a:noFill/>
          <a:ln w="28575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289660" y="5029198"/>
            <a:ext cx="1746280" cy="1661583"/>
          </a:xfrm>
          <a:prstGeom prst="ellipse">
            <a:avLst/>
          </a:prstGeom>
          <a:noFill/>
          <a:ln w="28575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910167" y="5992836"/>
            <a:ext cx="1737783" cy="697945"/>
          </a:xfrm>
          <a:prstGeom prst="wedgeRoundRectCallout">
            <a:avLst>
              <a:gd name="adj1" fmla="val 66503"/>
              <a:gd name="adj2" fmla="val -66309"/>
              <a:gd name="adj3" fmla="val 16667"/>
            </a:avLst>
          </a:prstGeom>
          <a:solidFill>
            <a:srgbClr val="FF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Необходимо для снижения рисков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202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7" grpId="0" animBg="1"/>
      <p:bldP spid="18" grpId="0" animBg="1"/>
      <p:bldP spid="4" grpId="0" animBg="1"/>
      <p:bldP spid="19" grpId="0" animBg="1"/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2400" y="142852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Выводы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152400" y="1828800"/>
            <a:ext cx="8715436" cy="4564248"/>
          </a:xfrm>
        </p:spPr>
        <p:txBody>
          <a:bodyPr>
            <a:noAutofit/>
          </a:bodyPr>
          <a:lstStyle/>
          <a:p>
            <a:r>
              <a:rPr lang="ru-RU" sz="2200" dirty="0" smtClean="0"/>
              <a:t>Внедрение ЭДО прежде всего консалтинговый проект</a:t>
            </a:r>
          </a:p>
          <a:p>
            <a:r>
              <a:rPr lang="ru-RU" sz="2200" dirty="0" smtClean="0"/>
              <a:t>Требуется решение </a:t>
            </a:r>
            <a:r>
              <a:rPr lang="ru-RU" sz="2200" dirty="0"/>
              <a:t>проблемы, а не внедрение продукта</a:t>
            </a:r>
          </a:p>
          <a:p>
            <a:r>
              <a:rPr lang="ru-RU" sz="2200" dirty="0" smtClean="0"/>
              <a:t>Обратить внимание на управление изменениями </a:t>
            </a:r>
            <a:r>
              <a:rPr lang="ru-RU" sz="2200" dirty="0"/>
              <a:t>проекта (смена приоритетов, задач и требований)</a:t>
            </a:r>
          </a:p>
          <a:p>
            <a:r>
              <a:rPr lang="ru-RU" sz="2200" dirty="0" smtClean="0"/>
              <a:t>Может потребоваться консалтинг </a:t>
            </a:r>
            <a:r>
              <a:rPr lang="ru-RU" sz="2200" dirty="0"/>
              <a:t>(описание процессов, реинжиниринг, оптимизация)</a:t>
            </a:r>
          </a:p>
          <a:p>
            <a:r>
              <a:rPr lang="ru-RU" sz="2200" dirty="0" smtClean="0"/>
              <a:t>Включить в план проекта подготовку или адаптацию ОРД по </a:t>
            </a:r>
            <a:r>
              <a:rPr lang="ru-RU" sz="2200" dirty="0"/>
              <a:t>обороту документов </a:t>
            </a:r>
            <a:endParaRPr lang="ru-RU" sz="2200" dirty="0" smtClean="0"/>
          </a:p>
          <a:p>
            <a:r>
              <a:rPr lang="ru-RU" sz="2200" dirty="0" smtClean="0"/>
              <a:t>Обратить особое внимание на эргономику интерфейсов </a:t>
            </a:r>
            <a:r>
              <a:rPr lang="ru-RU" sz="2200" dirty="0"/>
              <a:t>(</a:t>
            </a:r>
            <a:r>
              <a:rPr lang="ru-RU" sz="2200" dirty="0" err="1"/>
              <a:t>юзабилити</a:t>
            </a:r>
            <a:r>
              <a:rPr lang="ru-RU" sz="2200" dirty="0"/>
              <a:t> и </a:t>
            </a:r>
            <a:r>
              <a:rPr lang="ru-RU" sz="2200" dirty="0" err="1"/>
              <a:t>кликабельность</a:t>
            </a:r>
            <a:r>
              <a:rPr lang="ru-RU" sz="2200" dirty="0" smtClean="0"/>
              <a:t>)</a:t>
            </a:r>
            <a:endParaRPr lang="ru-RU" sz="2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753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2400" y="161902"/>
            <a:ext cx="8153632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Все уже придумано до нас - 1858 год</a:t>
            </a:r>
          </a:p>
        </p:txBody>
      </p:sp>
      <p:pic>
        <p:nvPicPr>
          <p:cNvPr id="8" name="Изображение 7" descr="IMG_210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0747"/>
            <a:ext cx="9144000" cy="554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459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sz="2900" dirty="0"/>
              <a:t>Преамбула</a:t>
            </a:r>
          </a:p>
        </p:txBody>
      </p:sp>
      <p:pic>
        <p:nvPicPr>
          <p:cNvPr id="4" name="Содержимое 3" descr="dog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3171493"/>
            <a:ext cx="6473560" cy="3676982"/>
          </a:xfr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1600200"/>
            <a:ext cx="62484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2600" dirty="0"/>
              <a:t>«В одно и то же дерьмо можно вляпываться бесконечно</a:t>
            </a:r>
            <a:r>
              <a:rPr lang="ru-RU" sz="2600" dirty="0" smtClean="0"/>
              <a:t>»</a:t>
            </a:r>
          </a:p>
          <a:p>
            <a:pPr algn="r">
              <a:buFont typeface="Arial" charset="0"/>
              <a:buChar char=" "/>
            </a:pPr>
            <a:endParaRPr lang="ru-RU" sz="1100" dirty="0"/>
          </a:p>
          <a:p>
            <a:pPr algn="r">
              <a:buFont typeface="Arial" charset="0"/>
              <a:buChar char=" "/>
            </a:pPr>
            <a:r>
              <a:rPr lang="ru-RU" sz="1700" i="1" dirty="0"/>
              <a:t>(Неизвестный менеджер </a:t>
            </a:r>
          </a:p>
          <a:p>
            <a:pPr algn="r">
              <a:buFont typeface="Arial" charset="0"/>
              <a:buChar char=" "/>
            </a:pPr>
            <a:r>
              <a:rPr lang="ru-RU" sz="1700" i="1" dirty="0"/>
              <a:t>после очередного </a:t>
            </a:r>
            <a:r>
              <a:rPr lang="ru-RU" sz="1700" i="1" dirty="0" smtClean="0"/>
              <a:t>внедрения)</a:t>
            </a:r>
            <a:endParaRPr lang="ru-RU" sz="1700" i="1" dirty="0"/>
          </a:p>
        </p:txBody>
      </p:sp>
    </p:spTree>
    <p:extLst>
      <p:ext uri="{BB962C8B-B14F-4D97-AF65-F5344CB8AC3E}">
        <p14:creationId xmlns:p14="http://schemas.microsoft.com/office/powerpoint/2010/main" val="2582757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998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2844" y="171426"/>
            <a:ext cx="7500990" cy="10477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М. Катков, "Руководство по наглядному изучению административного порядка течения бумаг в России" (фрагмент)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254000" y="1905000"/>
            <a:ext cx="8604280" cy="488158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 smtClean="0"/>
              <a:t>1) Дежурный </a:t>
            </a:r>
            <a:r>
              <a:rPr lang="ru-RU" sz="2400" dirty="0"/>
              <a:t>расписывается в приеме пакета, содержащего бумагу, записывает его в дежурную книгу и отдает</a:t>
            </a:r>
            <a:br>
              <a:rPr lang="ru-RU" sz="2400" dirty="0"/>
            </a:br>
            <a:r>
              <a:rPr lang="ru-RU" sz="2400" dirty="0" smtClean="0"/>
              <a:t>2</a:t>
            </a:r>
            <a:r>
              <a:rPr lang="ru-RU" sz="2400" dirty="0"/>
              <a:t>) Главному регистратору, который распечатывает пакет и представляет бумагу</a:t>
            </a:r>
            <a:br>
              <a:rPr lang="ru-RU" sz="2400" dirty="0"/>
            </a:br>
            <a:r>
              <a:rPr lang="ru-RU" sz="2400" dirty="0"/>
              <a:t>3) Старшему секретарю, который, прочитав бумагу, делает на ней пометку, в какое отделение ее передать и возвращает ее</a:t>
            </a:r>
            <a:br>
              <a:rPr lang="ru-RU" sz="2400" dirty="0"/>
            </a:br>
            <a:r>
              <a:rPr lang="ru-RU" sz="2400" dirty="0"/>
              <a:t>4) Главному регистратору, а этот, рассортировав все поступившие в тот день бумаги, раздает их под расписку в отделения, из коих в каждом имеется свой</a:t>
            </a:r>
            <a:br>
              <a:rPr lang="ru-RU" sz="2400" dirty="0"/>
            </a:br>
            <a:r>
              <a:rPr lang="ru-RU" sz="2400" dirty="0"/>
              <a:t>5) Младший регистратор, записывающий бумагу во «входящий реестр» и отдающий ее</a:t>
            </a:r>
            <a:br>
              <a:rPr lang="ru-RU" sz="2400" dirty="0"/>
            </a:br>
            <a:r>
              <a:rPr lang="ru-RU" sz="2400" dirty="0"/>
              <a:t>6) Столоначальнику, который, расписавшись в ее приеме, передает </a:t>
            </a:r>
            <a:r>
              <a:rPr lang="ru-RU" sz="2400" dirty="0" smtClean="0"/>
              <a:t>ее</a:t>
            </a:r>
          </a:p>
          <a:p>
            <a:pPr marL="0" indent="0">
              <a:buNone/>
            </a:pPr>
            <a:r>
              <a:rPr lang="ru-RU" sz="2400" dirty="0"/>
              <a:t>7) Помощнику столоначальника, обязанному записать ее в «настольный реестр» и тотчас </a:t>
            </a:r>
            <a:r>
              <a:rPr lang="ru-RU" sz="2400" dirty="0" smtClean="0"/>
              <a:t>возвратить …….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600" dirty="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439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28600" y="166648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Вместо заключения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752600"/>
            <a:ext cx="81880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«Я твердо верю в одну простую вещь: самый надежный способ выделить свою компанию среди конкурентов, оторваться от толпы преследователей - это хорошо организовать работу с информацией. Именно то, как вы собираете, организуете и используете информацию, определяет, победите вы или проиграете.» </a:t>
            </a:r>
          </a:p>
          <a:p>
            <a:pPr algn="r"/>
            <a:endParaRPr lang="ru-RU" sz="800" i="1" dirty="0" smtClean="0"/>
          </a:p>
          <a:p>
            <a:pPr algn="r"/>
            <a:r>
              <a:rPr lang="ru-RU" sz="2400" i="1" dirty="0" smtClean="0"/>
              <a:t>Альфред </a:t>
            </a:r>
            <a:r>
              <a:rPr lang="ru-RU" sz="2400" i="1" dirty="0" err="1"/>
              <a:t>Слоун</a:t>
            </a:r>
            <a:r>
              <a:rPr lang="ru-RU" sz="2400" i="1" dirty="0"/>
              <a:t>. "Мои годы в </a:t>
            </a:r>
            <a:r>
              <a:rPr lang="ru-RU" sz="2400" i="1" dirty="0" err="1"/>
              <a:t>General</a:t>
            </a:r>
            <a:r>
              <a:rPr lang="ru-RU" sz="2400" i="1" dirty="0"/>
              <a:t> </a:t>
            </a:r>
            <a:r>
              <a:rPr lang="ru-RU" sz="2400" i="1" dirty="0" err="1" smtClean="0"/>
              <a:t>Motors</a:t>
            </a:r>
            <a:r>
              <a:rPr lang="ru-RU" sz="2400" i="1" dirty="0"/>
              <a:t>"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32</a:t>
            </a:fld>
            <a:endParaRPr lang="ru-RU" dirty="0"/>
          </a:p>
        </p:txBody>
      </p:sp>
      <p:pic>
        <p:nvPicPr>
          <p:cNvPr id="5" name="Изображение 5" descr="images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724400"/>
            <a:ext cx="2743200" cy="1835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6205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0"/>
            <a:ext cx="5867400" cy="19812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Спасибо за внимание !</a:t>
            </a:r>
            <a:endParaRPr lang="ru-RU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886199"/>
            <a:ext cx="5105400" cy="1447799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Шойдин Юрий</a:t>
            </a:r>
          </a:p>
          <a:p>
            <a:endParaRPr lang="ru-RU" sz="105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  <a:p>
            <a:pPr>
              <a:spcBef>
                <a:spcPts val="0"/>
              </a:spcBef>
            </a:pPr>
            <a:endParaRPr lang="ru-RU" sz="8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elvetica CY"/>
              <a:cs typeface="Helvetica CY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elvetica CY"/>
                <a:cs typeface="Helvetica CY"/>
              </a:rPr>
              <a:t>GEORGE@SHDN.RU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elvetica CY"/>
              <a:cs typeface="Helvetica CY"/>
            </a:endParaRPr>
          </a:p>
        </p:txBody>
      </p:sp>
      <p:pic>
        <p:nvPicPr>
          <p:cNvPr id="5" name="Рисунок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5333999"/>
            <a:ext cx="2667000" cy="1524001"/>
          </a:xfrm>
          <a:prstGeom prst="rect">
            <a:avLst/>
          </a:prstGeom>
          <a:effectLst>
            <a:glow rad="101600">
              <a:schemeClr val="tx2">
                <a:lumMod val="40000"/>
                <a:lumOff val="60000"/>
                <a:alpha val="52000"/>
              </a:schemeClr>
            </a:glow>
          </a:effectLst>
        </p:spPr>
      </p:pic>
      <p:pic>
        <p:nvPicPr>
          <p:cNvPr id="6" name="Picture 4" descr="C:\Users\shoydin.yy\Desktop\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674" y="5334000"/>
            <a:ext cx="6381751" cy="1524000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101600">
              <a:schemeClr val="tx2">
                <a:lumMod val="40000"/>
                <a:lumOff val="60000"/>
                <a:alpha val="5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72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3400" y="2667000"/>
            <a:ext cx="802439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М</a:t>
            </a:r>
            <a:r>
              <a:rPr lang="ru-RU" sz="2200" b="1" dirty="0" smtClean="0"/>
              <a:t>ы будем говорить о:</a:t>
            </a:r>
          </a:p>
          <a:p>
            <a:endParaRPr lang="ru-RU" sz="800" b="1" dirty="0"/>
          </a:p>
          <a:p>
            <a:pPr marL="514350" indent="-514350">
              <a:buFont typeface="Arial"/>
              <a:buChar char="•"/>
            </a:pPr>
            <a:r>
              <a:rPr lang="ru-RU" sz="2000" dirty="0">
                <a:solidFill>
                  <a:srgbClr val="000000"/>
                </a:solidFill>
              </a:rPr>
              <a:t>Почему в России медленно переходят на </a:t>
            </a:r>
            <a:r>
              <a:rPr lang="ru-RU" sz="2000" dirty="0" smtClean="0">
                <a:solidFill>
                  <a:srgbClr val="000000"/>
                </a:solidFill>
              </a:rPr>
              <a:t>ЭДО (результаты исследования НАИРИТ)</a:t>
            </a:r>
            <a:endParaRPr lang="ru-RU" sz="2000" dirty="0">
              <a:solidFill>
                <a:srgbClr val="000000"/>
              </a:solidFill>
            </a:endParaRPr>
          </a:p>
          <a:p>
            <a:pPr marL="514350" indent="-514350">
              <a:buFont typeface="Arial"/>
              <a:buChar char="•"/>
            </a:pPr>
            <a:r>
              <a:rPr lang="ru-RU" sz="2000" dirty="0" smtClean="0">
                <a:solidFill>
                  <a:srgbClr val="000000"/>
                </a:solidFill>
              </a:rPr>
              <a:t>Как определить размер проекта по внедрению ЭДО</a:t>
            </a:r>
          </a:p>
          <a:p>
            <a:pPr marL="514350" indent="-514350">
              <a:buFont typeface="Arial"/>
              <a:buChar char="•"/>
            </a:pPr>
            <a:r>
              <a:rPr lang="ru-RU" sz="2000" dirty="0" smtClean="0">
                <a:solidFill>
                  <a:srgbClr val="000000"/>
                </a:solidFill>
              </a:rPr>
              <a:t>Контуры ЭДО</a:t>
            </a:r>
          </a:p>
          <a:p>
            <a:pPr marL="514350" indent="-514350">
              <a:buFont typeface="Arial"/>
              <a:buChar char="•"/>
            </a:pPr>
            <a:r>
              <a:rPr lang="ru-RU" sz="2000" dirty="0" smtClean="0">
                <a:solidFill>
                  <a:srgbClr val="000000"/>
                </a:solidFill>
              </a:rPr>
              <a:t>Виды проектов внедрения ЭДО</a:t>
            </a:r>
          </a:p>
          <a:p>
            <a:pPr marL="514350" indent="-514350">
              <a:buFont typeface="Arial"/>
              <a:buChar char="•"/>
            </a:pPr>
            <a:r>
              <a:rPr lang="ru-RU" sz="2000" dirty="0">
                <a:solidFill>
                  <a:srgbClr val="000000"/>
                </a:solidFill>
              </a:rPr>
              <a:t>Особенности крупных проектов</a:t>
            </a:r>
          </a:p>
          <a:p>
            <a:pPr marL="514350" indent="-514350">
              <a:buFont typeface="Arial"/>
              <a:buChar char="•"/>
            </a:pPr>
            <a:r>
              <a:rPr lang="ru-RU" sz="2000" dirty="0" smtClean="0">
                <a:solidFill>
                  <a:srgbClr val="000000"/>
                </a:solidFill>
              </a:rPr>
              <a:t>Выбор СЭД</a:t>
            </a:r>
          </a:p>
          <a:p>
            <a:pPr marL="514350" indent="-514350">
              <a:buFont typeface="Arial"/>
              <a:buChar char="•"/>
            </a:pPr>
            <a:r>
              <a:rPr lang="ru-RU" sz="2000" dirty="0" smtClean="0">
                <a:solidFill>
                  <a:srgbClr val="000000"/>
                </a:solidFill>
              </a:rPr>
              <a:t>Заказчики СЭД</a:t>
            </a:r>
          </a:p>
          <a:p>
            <a:pPr marL="514350" indent="-514350">
              <a:buFont typeface="Arial"/>
              <a:buChar char="•"/>
            </a:pPr>
            <a:r>
              <a:rPr lang="ru-RU" sz="2000" dirty="0" smtClean="0">
                <a:solidFill>
                  <a:srgbClr val="000000"/>
                </a:solidFill>
              </a:rPr>
              <a:t>Нужна ли диагностика</a:t>
            </a:r>
          </a:p>
          <a:p>
            <a:pPr marL="514350" indent="-514350">
              <a:buFont typeface="Arial"/>
              <a:buChar char="•"/>
            </a:pPr>
            <a:r>
              <a:rPr lang="ru-RU" sz="2000" dirty="0" smtClean="0">
                <a:solidFill>
                  <a:srgbClr val="000000"/>
                </a:solidFill>
              </a:rPr>
              <a:t>Основные проблемы и риски</a:t>
            </a:r>
          </a:p>
          <a:p>
            <a:pPr marL="514350" indent="-514350">
              <a:buFont typeface="Arial"/>
              <a:buChar char="•"/>
            </a:pPr>
            <a:r>
              <a:rPr lang="ru-RU" sz="2000" dirty="0" smtClean="0">
                <a:solidFill>
                  <a:srgbClr val="000000"/>
                </a:solidFill>
              </a:rPr>
              <a:t>Ключевые требования к проекту</a:t>
            </a:r>
          </a:p>
        </p:txBody>
      </p:sp>
      <p:sp>
        <p:nvSpPr>
          <p:cNvPr id="7" name="Название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2390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900" dirty="0"/>
              <a:t>Вместо введения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58200" y="6400800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1447800"/>
            <a:ext cx="7543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2000" i="1" dirty="0" smtClean="0">
                <a:latin typeface="Cambria"/>
                <a:cs typeface="Cambria"/>
              </a:rPr>
              <a:t>Экспертом </a:t>
            </a:r>
            <a:r>
              <a:rPr lang="ru-RU" sz="2000" i="1" dirty="0">
                <a:latin typeface="Cambria"/>
                <a:cs typeface="Cambria"/>
              </a:rPr>
              <a:t>по «внедрению СЭД», как и знатоком футбола, считает себя каждый второй (не считая каждого первого</a:t>
            </a:r>
            <a:r>
              <a:rPr lang="ru-RU" sz="2000" i="1" dirty="0" smtClean="0">
                <a:latin typeface="Cambria"/>
                <a:cs typeface="Cambria"/>
              </a:rPr>
              <a:t>)</a:t>
            </a:r>
          </a:p>
          <a:p>
            <a:pPr marL="0" lvl="1"/>
            <a:endParaRPr lang="ru-RU" sz="800" i="1" dirty="0">
              <a:latin typeface="Cambria"/>
              <a:cs typeface="Cambria"/>
            </a:endParaRPr>
          </a:p>
          <a:p>
            <a:pPr marL="0" lvl="1" algn="r"/>
            <a:r>
              <a:rPr lang="ru-RU" i="1" dirty="0" smtClean="0">
                <a:latin typeface="Cambria"/>
                <a:cs typeface="Cambria"/>
              </a:rPr>
              <a:t>Перефразированный Закон </a:t>
            </a:r>
            <a:r>
              <a:rPr lang="ru-RU" i="1" dirty="0" err="1" smtClean="0">
                <a:latin typeface="Cambria"/>
                <a:cs typeface="Cambria"/>
              </a:rPr>
              <a:t>Мэрфи</a:t>
            </a:r>
            <a:endParaRPr lang="ru-RU" dirty="0">
              <a:latin typeface="Cambria"/>
              <a:cs typeface="Cambria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8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62703" y="142852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>
              <a:spcBef>
                <a:spcPct val="0"/>
              </a:spcBef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Результаты исследований, проведенных Национальной ассоциацией инноваций и развития информационных технологий (НАИРИТ)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в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2012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г.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304800" y="2971800"/>
            <a:ext cx="8451880" cy="27749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Параметры исследования:</a:t>
            </a:r>
          </a:p>
          <a:p>
            <a:pPr lvl="1">
              <a:buFont typeface="Arial"/>
              <a:buChar char="•"/>
            </a:pPr>
            <a:r>
              <a:rPr lang="ru-RU" dirty="0" smtClean="0"/>
              <a:t>Более 700 российских предприятий</a:t>
            </a:r>
          </a:p>
          <a:p>
            <a:pPr lvl="1">
              <a:buFont typeface="Arial"/>
              <a:buChar char="•"/>
            </a:pPr>
            <a:r>
              <a:rPr lang="ru-RU" dirty="0" smtClean="0"/>
              <a:t>Оборот от 50 млн. до 1 млрд. рублей</a:t>
            </a:r>
          </a:p>
          <a:p>
            <a:pPr lvl="1">
              <a:buFont typeface="Arial"/>
              <a:buChar char="•"/>
            </a:pPr>
            <a:r>
              <a:rPr lang="ru-RU" dirty="0" smtClean="0"/>
              <a:t>Более 2000 сотрудников (участников проектов)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8600" y="19812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Аналитики НАИРИТ </a:t>
            </a:r>
            <a:r>
              <a:rPr lang="ru-RU" b="1" i="1" dirty="0" smtClean="0"/>
              <a:t>отмечают, что не внедрение или «не качественное» внедрение СЭД </a:t>
            </a:r>
            <a:r>
              <a:rPr lang="ru-RU" b="1" i="1" dirty="0"/>
              <a:t>наносит многомиллиардные убытки российской </a:t>
            </a:r>
            <a:r>
              <a:rPr lang="ru-RU" b="1" i="1" dirty="0" smtClean="0"/>
              <a:t>экономике</a:t>
            </a:r>
            <a:endParaRPr lang="ru-RU" b="1" i="1" dirty="0"/>
          </a:p>
        </p:txBody>
      </p:sp>
      <p:pic>
        <p:nvPicPr>
          <p:cNvPr id="10" name="Изображение 9" descr="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578624"/>
            <a:ext cx="1112605" cy="814404"/>
          </a:xfrm>
          <a:prstGeom prst="rect">
            <a:avLst/>
          </a:prstGeom>
          <a:scene3d>
            <a:camera prst="perspectiveHeroicExtremeLeftFacing">
              <a:rot lat="20898659" lon="2232913" rev="21120248"/>
            </a:camera>
            <a:lightRig rig="threePt" dir="t"/>
          </a:scene3d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709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2400" y="180952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Что препятствует внедрению СЭД в российских компаниях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228600" y="1752600"/>
            <a:ext cx="8604280" cy="4564248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ru-RU" sz="2600" b="1" dirty="0" smtClean="0"/>
              <a:t>Основная проблема</a:t>
            </a:r>
          </a:p>
          <a:p>
            <a:pPr lvl="1">
              <a:buFont typeface="Arial"/>
              <a:buChar char="•"/>
            </a:pPr>
            <a:r>
              <a:rPr lang="ru-RU" sz="2200" b="1" dirty="0" smtClean="0"/>
              <a:t>Крупный бизнес - </a:t>
            </a:r>
            <a:r>
              <a:rPr lang="ru-RU" sz="2200" dirty="0"/>
              <a:t>неисполнение выданных поручений – </a:t>
            </a:r>
            <a:r>
              <a:rPr lang="ru-RU" sz="2200" b="1" dirty="0"/>
              <a:t>28</a:t>
            </a:r>
            <a:r>
              <a:rPr lang="ru-RU" sz="2200" b="1" dirty="0" smtClean="0"/>
              <a:t>%</a:t>
            </a:r>
          </a:p>
          <a:p>
            <a:pPr lvl="1">
              <a:buFont typeface="Arial"/>
              <a:buChar char="•"/>
            </a:pPr>
            <a:r>
              <a:rPr lang="ru-RU" sz="2200" b="1" dirty="0" smtClean="0"/>
              <a:t>Средний и малый (СМБ) - </a:t>
            </a:r>
            <a:r>
              <a:rPr lang="ru-RU" sz="2200" dirty="0"/>
              <a:t>потеря документов - </a:t>
            </a:r>
            <a:r>
              <a:rPr lang="ru-RU" sz="2200" b="1" dirty="0"/>
              <a:t>27%</a:t>
            </a:r>
            <a:r>
              <a:rPr lang="ru-RU" sz="2200" dirty="0"/>
              <a:t>,  и необходимость архивного хранения документации – </a:t>
            </a:r>
            <a:r>
              <a:rPr lang="ru-RU" sz="2200" b="1" dirty="0"/>
              <a:t>24%</a:t>
            </a:r>
          </a:p>
          <a:p>
            <a:pPr lvl="1">
              <a:buFont typeface="Arial"/>
              <a:buChar char="•"/>
            </a:pPr>
            <a:endParaRPr lang="ru-RU" sz="2200" b="1" dirty="0" smtClean="0"/>
          </a:p>
          <a:p>
            <a:pPr>
              <a:buFont typeface="Arial"/>
              <a:buChar char="•"/>
            </a:pPr>
            <a:r>
              <a:rPr lang="ru-RU" sz="2600" b="1" dirty="0" smtClean="0"/>
              <a:t>Основная причина отказа от внедрения</a:t>
            </a:r>
          </a:p>
          <a:p>
            <a:pPr lvl="1">
              <a:buFont typeface="Arial"/>
              <a:buChar char="•"/>
            </a:pPr>
            <a:r>
              <a:rPr lang="ru-RU" sz="2200" b="1" dirty="0" smtClean="0"/>
              <a:t>Крупный бизнес - </a:t>
            </a:r>
            <a:r>
              <a:rPr lang="ru-RU" sz="2200" dirty="0"/>
              <a:t>недоверие </a:t>
            </a:r>
            <a:r>
              <a:rPr lang="ru-RU" sz="2200" dirty="0" smtClean="0"/>
              <a:t>к системам </a:t>
            </a:r>
            <a:r>
              <a:rPr lang="ru-RU" sz="2200" dirty="0"/>
              <a:t>(СЭД) </a:t>
            </a:r>
            <a:r>
              <a:rPr lang="ru-RU" sz="2200" dirty="0" smtClean="0"/>
              <a:t>со стороны руководства - </a:t>
            </a:r>
            <a:r>
              <a:rPr lang="ru-RU" sz="2200" b="1" dirty="0"/>
              <a:t>23%</a:t>
            </a:r>
            <a:endParaRPr lang="ru-RU" sz="2200" b="1" dirty="0" smtClean="0"/>
          </a:p>
          <a:p>
            <a:pPr lvl="1">
              <a:buFont typeface="Arial"/>
              <a:buChar char="•"/>
            </a:pPr>
            <a:r>
              <a:rPr lang="ru-RU" sz="2200" b="1" dirty="0" smtClean="0"/>
              <a:t>Средний и малый (СМБ) - </a:t>
            </a:r>
            <a:r>
              <a:rPr lang="ru-RU" sz="2200" dirty="0"/>
              <a:t>высокая стоимость решений – </a:t>
            </a:r>
            <a:r>
              <a:rPr lang="ru-RU" sz="2200" b="1" dirty="0"/>
              <a:t>39%</a:t>
            </a:r>
          </a:p>
          <a:p>
            <a:pPr marL="457200" lvl="1" indent="0">
              <a:buNone/>
            </a:pPr>
            <a:endParaRPr lang="ru-RU" sz="22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6</a:t>
            </a:fld>
            <a:endParaRPr lang="ru-RU"/>
          </a:p>
        </p:txBody>
      </p:sp>
      <p:pic>
        <p:nvPicPr>
          <p:cNvPr id="7" name="Изображение 9" descr="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578624"/>
            <a:ext cx="1112605" cy="814404"/>
          </a:xfrm>
          <a:prstGeom prst="rect">
            <a:avLst/>
          </a:prstGeom>
          <a:scene3d>
            <a:camera prst="perspectiveHeroicExtremeLeftFacing">
              <a:rot lat="20898659" lon="2232913" rev="21120248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47309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2844" y="228600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Неоднозначность и сложность расчета экономического эффекта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304800" y="1752600"/>
            <a:ext cx="8604280" cy="4564248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Неудовлетворенность от внедрения СЭД: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200" dirty="0" smtClean="0">
                <a:solidFill>
                  <a:srgbClr val="000000"/>
                </a:solidFill>
              </a:rPr>
              <a:t>Смогли </a:t>
            </a:r>
            <a:r>
              <a:rPr lang="ru-RU" sz="2200" dirty="0">
                <a:solidFill>
                  <a:srgbClr val="000000"/>
                </a:solidFill>
              </a:rPr>
              <a:t>получить окупаемость затрат </a:t>
            </a:r>
            <a:r>
              <a:rPr lang="ru-RU" sz="2200" dirty="0" smtClean="0">
                <a:solidFill>
                  <a:srgbClr val="000000"/>
                </a:solidFill>
              </a:rPr>
              <a:t>в </a:t>
            </a:r>
            <a:r>
              <a:rPr lang="ru-RU" sz="2200" dirty="0">
                <a:solidFill>
                  <a:srgbClr val="000000"/>
                </a:solidFill>
              </a:rPr>
              <a:t>течении первого года эксплуатации </a:t>
            </a:r>
            <a:r>
              <a:rPr lang="ru-RU" sz="2200" dirty="0" smtClean="0">
                <a:solidFill>
                  <a:srgbClr val="000000"/>
                </a:solidFill>
              </a:rPr>
              <a:t>системы - </a:t>
            </a:r>
            <a:r>
              <a:rPr lang="ru-RU" sz="2200" b="1" dirty="0" smtClean="0">
                <a:solidFill>
                  <a:srgbClr val="000000"/>
                </a:solidFill>
              </a:rPr>
              <a:t>29%</a:t>
            </a:r>
            <a:r>
              <a:rPr lang="ru-RU" sz="2200" dirty="0" smtClean="0">
                <a:solidFill>
                  <a:srgbClr val="000000"/>
                </a:solidFill>
              </a:rPr>
              <a:t> компаний</a:t>
            </a:r>
            <a:endParaRPr lang="ru-RU" sz="2200" dirty="0">
              <a:solidFill>
                <a:srgbClr val="0000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200" dirty="0">
                <a:solidFill>
                  <a:srgbClr val="000000"/>
                </a:solidFill>
              </a:rPr>
              <a:t>Н</a:t>
            </a:r>
            <a:r>
              <a:rPr lang="ru-RU" sz="2200" dirty="0" smtClean="0">
                <a:solidFill>
                  <a:srgbClr val="000000"/>
                </a:solidFill>
              </a:rPr>
              <a:t>едовольны </a:t>
            </a:r>
            <a:r>
              <a:rPr lang="ru-RU" sz="2200" dirty="0">
                <a:solidFill>
                  <a:srgbClr val="000000"/>
                </a:solidFill>
              </a:rPr>
              <a:t>результатами внедренными </a:t>
            </a:r>
            <a:r>
              <a:rPr lang="ru-RU" sz="2200" dirty="0" smtClean="0">
                <a:solidFill>
                  <a:srgbClr val="000000"/>
                </a:solidFill>
              </a:rPr>
              <a:t>СЭД - </a:t>
            </a:r>
            <a:r>
              <a:rPr lang="ru-RU" sz="2200" b="1" dirty="0">
                <a:solidFill>
                  <a:srgbClr val="000000"/>
                </a:solidFill>
              </a:rPr>
              <a:t>20%</a:t>
            </a:r>
            <a:r>
              <a:rPr lang="ru-RU" sz="2200" dirty="0">
                <a:solidFill>
                  <a:srgbClr val="000000"/>
                </a:solidFill>
              </a:rPr>
              <a:t> компа</a:t>
            </a:r>
            <a:r>
              <a:rPr lang="ru-RU" sz="2200" dirty="0"/>
              <a:t>ний </a:t>
            </a:r>
            <a:r>
              <a:rPr lang="ru-RU" sz="2200" dirty="0" smtClean="0"/>
              <a:t>(низкое качество ПП)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ru-RU" sz="800" dirty="0"/>
          </a:p>
          <a:p>
            <a:r>
              <a:rPr lang="ru-RU" sz="2400" dirty="0" smtClean="0"/>
              <a:t>Несмотря </a:t>
            </a:r>
            <a:r>
              <a:rPr lang="ru-RU" sz="2400" dirty="0"/>
              <a:t>на то, что СЭД  чаще внедряют на предприятиях крупного бизнеса, СМБ </a:t>
            </a:r>
            <a:r>
              <a:rPr lang="ru-RU" sz="2400" dirty="0" smtClean="0"/>
              <a:t>тоже проявляет интерес. По </a:t>
            </a:r>
            <a:r>
              <a:rPr lang="ru-RU" sz="2400" dirty="0"/>
              <a:t>данным исследования СМБ </a:t>
            </a:r>
            <a:r>
              <a:rPr lang="ru-RU" sz="2400" dirty="0" smtClean="0"/>
              <a:t>считает, что СЭД:</a:t>
            </a:r>
            <a:endParaRPr lang="ru-RU" sz="2400" dirty="0"/>
          </a:p>
          <a:p>
            <a:pPr marL="742950" lvl="2" indent="-342900">
              <a:buFont typeface="Wingdings" panose="05000000000000000000" pitchFamily="2" charset="2"/>
              <a:buChar char="Ø"/>
            </a:pPr>
            <a:r>
              <a:rPr lang="ru-RU" sz="2200" dirty="0"/>
              <a:t>Решает вопросы экономии временных ресурсов – </a:t>
            </a:r>
            <a:r>
              <a:rPr lang="ru-RU" sz="2200" b="1" dirty="0"/>
              <a:t>27%</a:t>
            </a:r>
          </a:p>
          <a:p>
            <a:pPr marL="742950" lvl="2" indent="-342900">
              <a:buFont typeface="Wingdings" panose="05000000000000000000" pitchFamily="2" charset="2"/>
              <a:buChar char="Ø"/>
            </a:pPr>
            <a:r>
              <a:rPr lang="ru-RU" sz="2200" dirty="0"/>
              <a:t>Контроль деятельности сотрудников – </a:t>
            </a:r>
            <a:r>
              <a:rPr lang="ru-RU" sz="2200" b="1" dirty="0"/>
              <a:t>16%</a:t>
            </a:r>
          </a:p>
          <a:p>
            <a:pPr marL="742950" lvl="2" indent="-342900">
              <a:buFont typeface="Wingdings" panose="05000000000000000000" pitchFamily="2" charset="2"/>
              <a:buChar char="Ø"/>
            </a:pPr>
            <a:r>
              <a:rPr lang="ru-RU" sz="2200" dirty="0"/>
              <a:t>Позволяет оптимизировать бизнес-процессы организации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7</a:t>
            </a:fld>
            <a:endParaRPr lang="ru-RU" dirty="0"/>
          </a:p>
        </p:txBody>
      </p:sp>
      <p:pic>
        <p:nvPicPr>
          <p:cNvPr id="7" name="Изображение 9" descr="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578624"/>
            <a:ext cx="1112605" cy="814404"/>
          </a:xfrm>
          <a:prstGeom prst="rect">
            <a:avLst/>
          </a:prstGeom>
          <a:scene3d>
            <a:camera prst="perspectiveHeroicExtremeLeftFacing">
              <a:rot lat="20898659" lon="2232913" rev="21120248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283498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2844" y="228600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Оценочные потери при неиспользовании СЭД в российских компаниях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304800" y="1752600"/>
            <a:ext cx="8604280" cy="4564248"/>
          </a:xfrm>
        </p:spPr>
        <p:txBody>
          <a:bodyPr>
            <a:normAutofit/>
          </a:bodyPr>
          <a:lstStyle/>
          <a:p>
            <a:r>
              <a:rPr lang="ru-RU" sz="2800" dirty="0"/>
              <a:t>О</a:t>
            </a:r>
            <a:r>
              <a:rPr lang="ru-RU" sz="2800" dirty="0" smtClean="0"/>
              <a:t>бщие </a:t>
            </a:r>
            <a:r>
              <a:rPr lang="ru-RU" sz="2800" dirty="0"/>
              <a:t>потери от применения "бумажного" документооборота </a:t>
            </a:r>
            <a:r>
              <a:rPr lang="ru-RU" sz="2800" i="1" dirty="0"/>
              <a:t>(в зависимости от оборота организации</a:t>
            </a:r>
            <a:r>
              <a:rPr lang="ru-RU" sz="2800" i="1" dirty="0" smtClean="0"/>
              <a:t>) </a:t>
            </a:r>
            <a:r>
              <a:rPr lang="ru-RU" sz="2800" dirty="0" smtClean="0"/>
              <a:t>составляют</a:t>
            </a:r>
            <a:r>
              <a:rPr lang="en-US" sz="2800" dirty="0" smtClean="0"/>
              <a:t>:</a:t>
            </a:r>
            <a:endParaRPr lang="ru-RU" sz="28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0000"/>
                </a:solidFill>
              </a:rPr>
              <a:t>о</a:t>
            </a:r>
            <a:r>
              <a:rPr lang="ru-RU" sz="2400" dirty="0" smtClean="0">
                <a:solidFill>
                  <a:srgbClr val="000000"/>
                </a:solidFill>
              </a:rPr>
              <a:t>т </a:t>
            </a:r>
            <a:r>
              <a:rPr lang="ru-RU" sz="2400" b="1" dirty="0" smtClean="0">
                <a:solidFill>
                  <a:srgbClr val="000000"/>
                </a:solidFill>
              </a:rPr>
              <a:t>4,5 млн.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>
                <a:solidFill>
                  <a:srgbClr val="000000"/>
                </a:solidFill>
              </a:rPr>
              <a:t>до </a:t>
            </a:r>
            <a:r>
              <a:rPr lang="ru-RU" sz="2400" b="1" dirty="0">
                <a:solidFill>
                  <a:srgbClr val="000000"/>
                </a:solidFill>
              </a:rPr>
              <a:t>14 </a:t>
            </a:r>
            <a:r>
              <a:rPr lang="ru-RU" sz="2400" b="1" dirty="0" smtClean="0">
                <a:solidFill>
                  <a:srgbClr val="000000"/>
                </a:solidFill>
              </a:rPr>
              <a:t>млн. </a:t>
            </a:r>
            <a:r>
              <a:rPr lang="ru-RU" sz="2400" dirty="0" smtClean="0">
                <a:solidFill>
                  <a:srgbClr val="000000"/>
                </a:solidFill>
              </a:rPr>
              <a:t>рублей </a:t>
            </a:r>
            <a:r>
              <a:rPr lang="ru-RU" sz="2400" dirty="0">
                <a:solidFill>
                  <a:srgbClr val="000000"/>
                </a:solidFill>
              </a:rPr>
              <a:t>в </a:t>
            </a:r>
            <a:r>
              <a:rPr lang="ru-RU" sz="2400" dirty="0" smtClean="0">
                <a:solidFill>
                  <a:srgbClr val="000000"/>
                </a:solidFill>
              </a:rPr>
              <a:t>год</a:t>
            </a:r>
            <a:endParaRPr lang="ru-RU" sz="2400" i="1" dirty="0">
              <a:solidFill>
                <a:srgbClr val="000000"/>
              </a:solidFill>
            </a:endParaRPr>
          </a:p>
          <a:p>
            <a:endParaRPr lang="ru-RU" sz="800" dirty="0" smtClean="0">
              <a:solidFill>
                <a:srgbClr val="00000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В </a:t>
            </a:r>
            <a:r>
              <a:rPr lang="ru-RU" sz="2800" dirty="0">
                <a:solidFill>
                  <a:srgbClr val="000000"/>
                </a:solidFill>
              </a:rPr>
              <a:t>целом, потери российской экономики, связанные с отказом коммерческих компаний от внедрения электронного </a:t>
            </a:r>
            <a:r>
              <a:rPr lang="ru-RU" sz="2800" dirty="0" smtClean="0">
                <a:solidFill>
                  <a:srgbClr val="000000"/>
                </a:solidFill>
              </a:rPr>
              <a:t>документооборота оцениваются</a:t>
            </a:r>
            <a:r>
              <a:rPr lang="en-US" sz="2800" dirty="0" smtClean="0">
                <a:solidFill>
                  <a:srgbClr val="000000"/>
                </a:solidFill>
              </a:rPr>
              <a:t>: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0000"/>
                </a:solidFill>
              </a:rPr>
              <a:t>в </a:t>
            </a:r>
            <a:r>
              <a:rPr lang="ru-RU" sz="2400" b="1" dirty="0">
                <a:solidFill>
                  <a:srgbClr val="000000"/>
                </a:solidFill>
              </a:rPr>
              <a:t>900 </a:t>
            </a:r>
            <a:r>
              <a:rPr lang="ru-RU" sz="2400" b="1" dirty="0" smtClean="0">
                <a:solidFill>
                  <a:srgbClr val="000000"/>
                </a:solidFill>
              </a:rPr>
              <a:t>млрд. </a:t>
            </a:r>
            <a:r>
              <a:rPr lang="ru-RU" sz="2400" dirty="0" smtClean="0">
                <a:solidFill>
                  <a:srgbClr val="000000"/>
                </a:solidFill>
              </a:rPr>
              <a:t>рублей </a:t>
            </a:r>
            <a:r>
              <a:rPr lang="ru-RU" sz="2400" dirty="0">
                <a:solidFill>
                  <a:srgbClr val="000000"/>
                </a:solidFill>
              </a:rPr>
              <a:t>ежегодно.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8</a:t>
            </a:fld>
            <a:endParaRPr lang="ru-RU"/>
          </a:p>
        </p:txBody>
      </p:sp>
      <p:pic>
        <p:nvPicPr>
          <p:cNvPr id="7" name="Изображение 9" descr="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578624"/>
            <a:ext cx="1112605" cy="814404"/>
          </a:xfrm>
          <a:prstGeom prst="rect">
            <a:avLst/>
          </a:prstGeom>
          <a:scene3d>
            <a:camera prst="perspectiveHeroicExtremeLeftFacing">
              <a:rot lat="20898659" lon="2232913" rev="21120248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522656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04800" y="142852"/>
            <a:ext cx="750099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Что такое крупный проект или </a:t>
            </a:r>
          </a:p>
          <a:p>
            <a:pPr>
              <a:spcBef>
                <a:spcPct val="0"/>
              </a:spcBef>
            </a:pP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как будем мерить?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4770-67DB-B243-9030-9D4BC2D9B4A8}" type="slidenum">
              <a:rPr lang="ru-RU" smtClean="0"/>
              <a:t>9</a:t>
            </a:fld>
            <a:endParaRPr lang="ru-RU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457200" y="1828800"/>
            <a:ext cx="8229600" cy="394094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ru-RU" sz="2800" b="1" dirty="0" smtClean="0"/>
              <a:t>На основании количества рабочих мест</a:t>
            </a:r>
          </a:p>
          <a:p>
            <a:pPr marL="0" indent="0">
              <a:buNone/>
            </a:pPr>
            <a:r>
              <a:rPr lang="ru-RU" sz="2400" i="1" dirty="0" smtClean="0"/>
              <a:t>ФЗ от 14.06.95 № 88-ФЗ под субъектами малого предпринимательства понимаются: </a:t>
            </a:r>
          </a:p>
          <a:p>
            <a:r>
              <a:rPr lang="ru-RU" sz="2400" i="1" dirty="0" smtClean="0"/>
              <a:t>промышленность</a:t>
            </a:r>
            <a:r>
              <a:rPr lang="ru-RU" sz="2400" i="1" dirty="0"/>
              <a:t>, строительство и на </a:t>
            </a:r>
            <a:r>
              <a:rPr lang="ru-RU" sz="2400" i="1" dirty="0" smtClean="0"/>
              <a:t>транспорт</a:t>
            </a:r>
            <a:r>
              <a:rPr lang="ru-RU" sz="2400" i="1" dirty="0"/>
              <a:t>е</a:t>
            </a:r>
            <a:r>
              <a:rPr lang="ru-RU" sz="2400" i="1" dirty="0" smtClean="0"/>
              <a:t> </a:t>
            </a:r>
            <a:r>
              <a:rPr lang="ru-RU" sz="2400" i="1" dirty="0"/>
              <a:t>— 100 человек;</a:t>
            </a:r>
          </a:p>
          <a:p>
            <a:r>
              <a:rPr lang="ru-RU" sz="2400" i="1" dirty="0" smtClean="0"/>
              <a:t>научно-техническая сфера — 60 человек;</a:t>
            </a:r>
          </a:p>
          <a:p>
            <a:r>
              <a:rPr lang="ru-RU" sz="2400" i="1" dirty="0" smtClean="0"/>
              <a:t>оптовая торговля — 50 человек;</a:t>
            </a:r>
          </a:p>
          <a:p>
            <a:r>
              <a:rPr lang="ru-RU" sz="2400" i="1" dirty="0" smtClean="0"/>
              <a:t>розничная торговля и бытовое обслуживание населения - 30 человек;</a:t>
            </a:r>
          </a:p>
          <a:p>
            <a:r>
              <a:rPr lang="ru-RU" sz="2400" i="1" dirty="0" smtClean="0"/>
              <a:t>другие отрасли и осуществление других видов деятельности — 50 человек.</a:t>
            </a:r>
          </a:p>
          <a:p>
            <a:endParaRPr lang="ru-RU" sz="1000" i="1" dirty="0" smtClean="0"/>
          </a:p>
          <a:p>
            <a:pPr marL="0" indent="0">
              <a:buNone/>
            </a:pPr>
            <a:r>
              <a:rPr lang="ru-RU" sz="2800" b="1" dirty="0" smtClean="0"/>
              <a:t>2. На </a:t>
            </a:r>
            <a:r>
              <a:rPr lang="ru-RU" sz="2800" b="1" dirty="0"/>
              <a:t>основании расчетной стоимости </a:t>
            </a:r>
            <a:r>
              <a:rPr lang="ru-RU" sz="2800" b="1" dirty="0" smtClean="0"/>
              <a:t>проекта</a:t>
            </a:r>
          </a:p>
          <a:p>
            <a:pPr marL="0" indent="0">
              <a:buNone/>
            </a:pPr>
            <a:endParaRPr lang="ru-RU" sz="1000" b="1" dirty="0" smtClean="0"/>
          </a:p>
          <a:p>
            <a:pPr marL="0" indent="0">
              <a:buNone/>
            </a:pPr>
            <a:r>
              <a:rPr lang="ru-RU" sz="2800" b="1" dirty="0" smtClean="0"/>
              <a:t>3. Другие варианты?</a:t>
            </a:r>
            <a:endParaRPr lang="ru-RU" sz="28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5226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108CE7F-80D9-4BBC-878F-C29D70550D1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Презентация3.potx</Template>
  <TotalTime>0</TotalTime>
  <Words>1928</Words>
  <Application>Microsoft Macintosh PowerPoint</Application>
  <PresentationFormat>Экран (4:3)</PresentationFormat>
  <Paragraphs>398</Paragraphs>
  <Slides>33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Презентация3</vt:lpstr>
      <vt:lpstr>Особенности внедрения СЭД на крупных проектах</vt:lpstr>
      <vt:lpstr>Познакомимся</vt:lpstr>
      <vt:lpstr>Преамбула</vt:lpstr>
      <vt:lpstr>Вместо введения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Так выглядят процессы среднестатистической компании в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2013-10-05T21:03:42Z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TC018813529991</vt:lpwstr>
  </property>
</Properties>
</file>